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8"/>
  </p:notesMasterIdLst>
  <p:handoutMasterIdLst>
    <p:handoutMasterId r:id="rId49"/>
  </p:handoutMasterIdLst>
  <p:sldIdLst>
    <p:sldId id="256" r:id="rId3"/>
    <p:sldId id="276" r:id="rId4"/>
    <p:sldId id="257" r:id="rId5"/>
    <p:sldId id="258" r:id="rId6"/>
    <p:sldId id="277" r:id="rId7"/>
    <p:sldId id="278" r:id="rId8"/>
    <p:sldId id="279" r:id="rId9"/>
    <p:sldId id="280" r:id="rId10"/>
    <p:sldId id="281" r:id="rId11"/>
    <p:sldId id="282" r:id="rId12"/>
    <p:sldId id="259" r:id="rId13"/>
    <p:sldId id="283" r:id="rId14"/>
    <p:sldId id="284" r:id="rId15"/>
    <p:sldId id="285" r:id="rId16"/>
    <p:sldId id="286" r:id="rId17"/>
    <p:sldId id="260" r:id="rId18"/>
    <p:sldId id="266" r:id="rId19"/>
    <p:sldId id="262" r:id="rId20"/>
    <p:sldId id="263" r:id="rId21"/>
    <p:sldId id="268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273" r:id="rId46"/>
    <p:sldId id="274" r:id="rId47"/>
  </p:sldIdLst>
  <p:sldSz cx="9144000" cy="6858000" type="screen4x3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5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4D6094-077E-46B9-9683-99A95D2C9576}" type="datetimeFigureOut">
              <a:rPr lang="de-DE" smtClean="0"/>
              <a:pPr/>
              <a:t>15.03.2019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038A1-F5BF-4A57-BA2B-E26664EF909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257430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FAE51-6978-411F-B505-C4C03423844F}" type="datetimeFigureOut">
              <a:rPr lang="de-DE" smtClean="0"/>
              <a:pPr/>
              <a:t>15.03.2019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1DDED-5A07-4264-8299-9C288FBBA3B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47843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921509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19356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94810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744593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227521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678939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771536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831568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921834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390202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990319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852850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559098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520765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177877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698607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000168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1192878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2226753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8204396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1011317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13080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4935933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7910066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6075058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1682861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3472715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9979539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3782474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749273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036809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5428206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806719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6804122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4040372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0659615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7209253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5819563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4753794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45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290072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210702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740422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586684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144273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DDED-5A07-4264-8299-9C288FBBA3BB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03093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33333"/>
                </a:solidFill>
              </a:defRPr>
            </a:lvl1pPr>
            <a:lvl2pPr marL="387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5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38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25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13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01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6663" y="2130411"/>
            <a:ext cx="7772907" cy="147028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048426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346062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60652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KFV EM Paul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A1B5-88B8-47E1-BD4D-9DD585E7B28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194705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KFV EM Paul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A1B5-88B8-47E1-BD4D-9DD585E7B28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63770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KFV EM Paul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A1B5-88B8-47E1-BD4D-9DD585E7B28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780454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KFV EM Paul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A1B5-88B8-47E1-BD4D-9DD585E7B28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539481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KFV EM Paul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A1B5-88B8-47E1-BD4D-9DD585E7B28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650677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KFV EM Paul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A1B5-88B8-47E1-BD4D-9DD585E7B28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144503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KFV EM Paul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A1B5-88B8-47E1-BD4D-9DD585E7B28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633399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KFV EM Paul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A1B5-88B8-47E1-BD4D-9DD585E7B28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070375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050760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KFV EM Paul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A1B5-88B8-47E1-BD4D-9DD585E7B28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613747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KFV EM Paul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A1B5-88B8-47E1-BD4D-9DD585E7B28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67966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KFV EM Paul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AA1B5-88B8-47E1-BD4D-9DD585E7B28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958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76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5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629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50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382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259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136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012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="" xmlns:p14="http://schemas.microsoft.com/office/powerpoint/2010/main" val="101654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43220"/>
            <a:ext cx="4092143" cy="47649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79828" y="1143220"/>
            <a:ext cx="4092143" cy="47649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041809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2654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7660" indent="0">
              <a:buNone/>
              <a:defRPr sz="1700" b="1"/>
            </a:lvl2pPr>
            <a:lvl3pPr marL="775320" indent="0">
              <a:buNone/>
              <a:defRPr sz="1500" b="1"/>
            </a:lvl3pPr>
            <a:lvl4pPr marL="1162980" indent="0">
              <a:buNone/>
              <a:defRPr sz="1400" b="1"/>
            </a:lvl4pPr>
            <a:lvl5pPr marL="1550640" indent="0">
              <a:buNone/>
              <a:defRPr sz="1400" b="1"/>
            </a:lvl5pPr>
            <a:lvl6pPr marL="1938299" indent="0">
              <a:buNone/>
              <a:defRPr sz="1400" b="1"/>
            </a:lvl6pPr>
            <a:lvl7pPr marL="2325959" indent="0">
              <a:buNone/>
              <a:defRPr sz="1400" b="1"/>
            </a:lvl7pPr>
            <a:lvl8pPr marL="2713619" indent="0">
              <a:buNone/>
              <a:defRPr sz="1400" b="1"/>
            </a:lvl8pPr>
            <a:lvl9pPr marL="3101279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7660" indent="0">
              <a:buNone/>
              <a:defRPr sz="1700" b="1"/>
            </a:lvl2pPr>
            <a:lvl3pPr marL="775320" indent="0">
              <a:buNone/>
              <a:defRPr sz="1500" b="1"/>
            </a:lvl3pPr>
            <a:lvl4pPr marL="1162980" indent="0">
              <a:buNone/>
              <a:defRPr sz="1400" b="1"/>
            </a:lvl4pPr>
            <a:lvl5pPr marL="1550640" indent="0">
              <a:buNone/>
              <a:defRPr sz="1400" b="1"/>
            </a:lvl5pPr>
            <a:lvl6pPr marL="1938299" indent="0">
              <a:buNone/>
              <a:defRPr sz="1400" b="1"/>
            </a:lvl6pPr>
            <a:lvl7pPr marL="2325959" indent="0">
              <a:buNone/>
              <a:defRPr sz="1400" b="1"/>
            </a:lvl7pPr>
            <a:lvl8pPr marL="2713619" indent="0">
              <a:buNone/>
              <a:defRPr sz="1400" b="1"/>
            </a:lvl8pPr>
            <a:lvl9pPr marL="3101279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998181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30917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07446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200"/>
            </a:lvl1pPr>
            <a:lvl2pPr marL="387660" indent="0">
              <a:buNone/>
              <a:defRPr sz="1000"/>
            </a:lvl2pPr>
            <a:lvl3pPr marL="775320" indent="0">
              <a:buNone/>
              <a:defRPr sz="800"/>
            </a:lvl3pPr>
            <a:lvl4pPr marL="1162980" indent="0">
              <a:buNone/>
              <a:defRPr sz="800"/>
            </a:lvl4pPr>
            <a:lvl5pPr marL="1550640" indent="0">
              <a:buNone/>
              <a:defRPr sz="800"/>
            </a:lvl5pPr>
            <a:lvl6pPr marL="1938299" indent="0">
              <a:buNone/>
              <a:defRPr sz="800"/>
            </a:lvl6pPr>
            <a:lvl7pPr marL="2325959" indent="0">
              <a:buNone/>
              <a:defRPr sz="800"/>
            </a:lvl7pPr>
            <a:lvl8pPr marL="2713619" indent="0">
              <a:buNone/>
              <a:defRPr sz="800"/>
            </a:lvl8pPr>
            <a:lvl9pPr marL="3101279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="" xmlns:p14="http://schemas.microsoft.com/office/powerpoint/2010/main" val="2272724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7660" indent="0">
              <a:buNone/>
              <a:defRPr sz="2400"/>
            </a:lvl2pPr>
            <a:lvl3pPr marL="775320" indent="0">
              <a:buNone/>
              <a:defRPr sz="2000"/>
            </a:lvl3pPr>
            <a:lvl4pPr marL="1162980" indent="0">
              <a:buNone/>
              <a:defRPr sz="1700"/>
            </a:lvl4pPr>
            <a:lvl5pPr marL="1550640" indent="0">
              <a:buNone/>
              <a:defRPr sz="1700"/>
            </a:lvl5pPr>
            <a:lvl6pPr marL="1938299" indent="0">
              <a:buNone/>
              <a:defRPr sz="1700"/>
            </a:lvl6pPr>
            <a:lvl7pPr marL="2325959" indent="0">
              <a:buNone/>
              <a:defRPr sz="1700"/>
            </a:lvl7pPr>
            <a:lvl8pPr marL="2713619" indent="0">
              <a:buNone/>
              <a:defRPr sz="1700"/>
            </a:lvl8pPr>
            <a:lvl9pPr marL="3101279" indent="0">
              <a:buNone/>
              <a:defRPr sz="17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00"/>
            </a:lvl1pPr>
            <a:lvl2pPr marL="387660" indent="0">
              <a:buNone/>
              <a:defRPr sz="1000"/>
            </a:lvl2pPr>
            <a:lvl3pPr marL="775320" indent="0">
              <a:buNone/>
              <a:defRPr sz="800"/>
            </a:lvl3pPr>
            <a:lvl4pPr marL="1162980" indent="0">
              <a:buNone/>
              <a:defRPr sz="800"/>
            </a:lvl4pPr>
            <a:lvl5pPr marL="1550640" indent="0">
              <a:buNone/>
              <a:defRPr sz="800"/>
            </a:lvl5pPr>
            <a:lvl6pPr marL="1938299" indent="0">
              <a:buNone/>
              <a:defRPr sz="800"/>
            </a:lvl6pPr>
            <a:lvl7pPr marL="2325959" indent="0">
              <a:buNone/>
              <a:defRPr sz="800"/>
            </a:lvl7pPr>
            <a:lvl8pPr marL="2713619" indent="0">
              <a:buNone/>
              <a:defRPr sz="800"/>
            </a:lvl8pPr>
            <a:lvl9pPr marL="3101279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="" xmlns:p14="http://schemas.microsoft.com/office/powerpoint/2010/main" val="398632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1881" y="889172"/>
            <a:ext cx="8642062" cy="5208004"/>
          </a:xfrm>
          <a:prstGeom prst="rect">
            <a:avLst/>
          </a:prstGeom>
          <a:solidFill>
            <a:schemeClr val="bg1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532" tIns="38766" rIns="77532" bIns="38766"/>
          <a:lstStyle>
            <a:lvl1pPr marL="385763" indent="-385763" defTabSz="1028700">
              <a:lnSpc>
                <a:spcPts val="3800"/>
              </a:lnSpc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§"/>
              <a:defRPr sz="2800">
                <a:solidFill>
                  <a:srgbClr val="333333"/>
                </a:solidFill>
                <a:latin typeface="Thesans Badenova" pitchFamily="34" charset="0"/>
              </a:defRPr>
            </a:lvl1pPr>
            <a:lvl2pPr marL="836613" indent="-322263" defTabSz="1028700">
              <a:lnSpc>
                <a:spcPts val="3600"/>
              </a:lnSpc>
              <a:buChar char="•"/>
              <a:defRPr sz="2300">
                <a:solidFill>
                  <a:srgbClr val="333333"/>
                </a:solidFill>
                <a:latin typeface="Thesans Badenova" pitchFamily="34" charset="0"/>
              </a:defRPr>
            </a:lvl2pPr>
            <a:lvl3pPr marL="1285875" indent="-257175" defTabSz="1028700">
              <a:lnSpc>
                <a:spcPts val="3000"/>
              </a:lnSpc>
              <a:buChar char="-"/>
              <a:defRPr sz="2000">
                <a:solidFill>
                  <a:srgbClr val="333333"/>
                </a:solidFill>
                <a:latin typeface="Thesans Badenova" pitchFamily="34" charset="0"/>
              </a:defRPr>
            </a:lvl3pPr>
            <a:lvl4pPr marL="1801813" indent="-257175" defTabSz="1028700">
              <a:lnSpc>
                <a:spcPts val="2600"/>
              </a:lnSpc>
              <a:buChar char="-"/>
              <a:defRPr sz="2000">
                <a:solidFill>
                  <a:srgbClr val="333333"/>
                </a:solidFill>
                <a:latin typeface="Thesans Badenova" pitchFamily="34" charset="0"/>
              </a:defRPr>
            </a:lvl4pPr>
            <a:lvl5pPr marL="2316163" indent="-257175" defTabSz="1028700">
              <a:lnSpc>
                <a:spcPts val="2600"/>
              </a:lnSpc>
              <a:buChar char="»"/>
              <a:defRPr sz="2000">
                <a:solidFill>
                  <a:srgbClr val="333333"/>
                </a:solidFill>
                <a:latin typeface="Thesans Badenova" pitchFamily="34" charset="0"/>
              </a:defRPr>
            </a:lvl5pPr>
            <a:lvl6pPr marL="2773363" indent="-257175" defTabSz="102870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hesans Badenova" pitchFamily="34" charset="0"/>
              </a:defRPr>
            </a:lvl6pPr>
            <a:lvl7pPr marL="3230563" indent="-257175" defTabSz="102870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hesans Badenova" pitchFamily="34" charset="0"/>
              </a:defRPr>
            </a:lvl7pPr>
            <a:lvl8pPr marL="3687763" indent="-257175" defTabSz="102870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hesans Badenova" pitchFamily="34" charset="0"/>
              </a:defRPr>
            </a:lvl8pPr>
            <a:lvl9pPr marL="4144963" indent="-257175" defTabSz="1028700" fontAlgn="base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333333"/>
                </a:solidFill>
                <a:latin typeface="Thesans Badenova" pitchFamily="34" charset="0"/>
              </a:defRPr>
            </a:lvl9pPr>
          </a:lstStyle>
          <a:p>
            <a:pPr>
              <a:buFont typeface="Wingdings" pitchFamily="2" charset="2"/>
              <a:buNone/>
              <a:defRPr/>
            </a:pPr>
            <a:endParaRPr lang="de-DE" altLang="de-DE" sz="1200" b="0" smtClean="0">
              <a:latin typeface="Arial Unicode MS" pitchFamily="34" charset="-128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2912" y="255049"/>
            <a:ext cx="8642062" cy="636123"/>
          </a:xfrm>
          <a:prstGeom prst="rect">
            <a:avLst/>
          </a:prstGeom>
          <a:solidFill>
            <a:srgbClr val="DDDDDD"/>
          </a:solidFill>
          <a:ln>
            <a:solidFill>
              <a:srgbClr val="C0C0C0"/>
            </a:solidFill>
          </a:ln>
        </p:spPr>
        <p:txBody>
          <a:bodyPr vert="horz" lIns="77532" tIns="38766" rIns="77532" bIns="38766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43220"/>
            <a:ext cx="8314196" cy="4764919"/>
          </a:xfrm>
          <a:prstGeom prst="rect">
            <a:avLst/>
          </a:prstGeom>
        </p:spPr>
        <p:txBody>
          <a:bodyPr vert="horz" lIns="77532" tIns="38766" rIns="77532" bIns="38766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9" name="Picture 10" descr="L:\ALLG_PIA\Logos\Stadtlogo neu\für Internet, PowerPoint (72dpi)\Freiburg_WbMarke_72dpiRGB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77" y="6160688"/>
            <a:ext cx="1647666" cy="50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7103513" y="6281097"/>
            <a:ext cx="0" cy="5689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532" tIns="38766" rIns="77532" bIns="38766"/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179340" y="6231394"/>
            <a:ext cx="4058119" cy="632287"/>
          </a:xfrm>
          <a:prstGeom prst="rect">
            <a:avLst/>
          </a:prstGeom>
          <a:noFill/>
        </p:spPr>
        <p:txBody>
          <a:bodyPr wrap="square" lIns="77532" tIns="38766" rIns="77532" bIns="38766" rtlCol="0">
            <a:spAutoFit/>
          </a:bodyPr>
          <a:lstStyle/>
          <a:p>
            <a:r>
              <a:rPr lang="de-DE" sz="90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Unfalluntersuchung Marne, Abteilung Ausbildung, Stefan</a:t>
            </a:r>
            <a:r>
              <a:rPr lang="de-DE" sz="900" baseline="0" dirty="0" smtClean="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Moritz</a:t>
            </a:r>
          </a:p>
          <a:p>
            <a:pPr marL="0" marR="0" indent="0" algn="l" defTabSz="775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kern="1200" dirty="0" smtClean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Seite </a:t>
            </a:r>
            <a:fld id="{C4BF52E0-DAE1-4855-99C8-6F05BE8AB7F6}" type="slidenum">
              <a:rPr lang="de-DE" sz="900" kern="1200" smtClean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indent="0" algn="l" defTabSz="7753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900" kern="1200" dirty="0" smtClean="0">
              <a:solidFill>
                <a:srgbClr val="80808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indent="0" algn="l" defTabSz="775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146E6-9BD7-4296-AE16-02089164E751}" type="datetime1">
              <a:rPr lang="de-DE" sz="900" kern="1200" smtClean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indent="0" algn="l" defTabSz="7753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15.03.2019</a:t>
            </a:fld>
            <a:endParaRPr lang="de-DE" sz="900" kern="1200" dirty="0" smtClean="0">
              <a:solidFill>
                <a:srgbClr val="80808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de-DE" sz="900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158" y="6161074"/>
            <a:ext cx="1570076" cy="50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6405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775320" rtl="0" eaLnBrk="1" latinLnBrk="0" hangingPunct="1">
        <a:spcBef>
          <a:spcPct val="0"/>
        </a:spcBef>
        <a:buNone/>
        <a:defRPr sz="3100" b="0" kern="1200">
          <a:solidFill>
            <a:srgbClr val="5F5F5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90745" indent="-290745" algn="l" defTabSz="77532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7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9947" indent="-242287" algn="l" defTabSz="7753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69150" indent="-193830" algn="l" defTabSz="775320" rtl="0" eaLnBrk="1" latinLnBrk="0" hangingPunct="1">
        <a:spcBef>
          <a:spcPct val="20000"/>
        </a:spcBef>
        <a:buFont typeface="Symbol" panose="05050102010706020507" pitchFamily="18" charset="2"/>
        <a:buChar char="-"/>
        <a:defRPr sz="20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56810" indent="-193830" algn="l" defTabSz="7753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44469" indent="-193830" algn="l" defTabSz="775320" rtl="0" eaLnBrk="1" latinLnBrk="0" hangingPunct="1">
        <a:spcBef>
          <a:spcPct val="20000"/>
        </a:spcBef>
        <a:buFont typeface="Symbol" panose="05050102010706020507" pitchFamily="18" charset="2"/>
        <a:buChar char="-"/>
        <a:defRPr sz="19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132129" indent="-193830" algn="l" defTabSz="7753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19789" indent="-193830" algn="l" defTabSz="7753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07449" indent="-193830" algn="l" defTabSz="7753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95109" indent="-193830" algn="l" defTabSz="7753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753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7660" algn="l" defTabSz="7753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5320" algn="l" defTabSz="7753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980" algn="l" defTabSz="7753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0640" algn="l" defTabSz="7753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8299" algn="l" defTabSz="7753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25959" algn="l" defTabSz="7753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13619" algn="l" defTabSz="7753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01279" algn="l" defTabSz="7753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KFV EM Paul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AA1B5-88B8-47E1-BD4D-9DD585E7B28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61134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 Abteilung Ausbildung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196752"/>
            <a:ext cx="7772907" cy="1971895"/>
          </a:xfrm>
        </p:spPr>
        <p:txBody>
          <a:bodyPr/>
          <a:lstStyle/>
          <a:p>
            <a:pPr algn="ctr"/>
            <a:r>
              <a:rPr lang="de-DE" dirty="0" smtClean="0"/>
              <a:t>Tödlicher Atemschutzeinsatz am 06.12.2015 in Marne  </a:t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4919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</a:t>
            </a:r>
            <a:r>
              <a:rPr lang="de-DE" dirty="0" smtClean="0"/>
              <a:t>– Daten/Übersicht</a:t>
            </a:r>
            <a:endParaRPr lang="de-DE" dirty="0"/>
          </a:p>
        </p:txBody>
      </p:sp>
      <p:pic>
        <p:nvPicPr>
          <p:cNvPr id="4098" name="Picture 2" descr="L:\ABK\3711\Moritz\Präsentation Unfall Marne\Bilder Präsentation Marne\2018-01-31 14_10_07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74613"/>
            <a:ext cx="8491292" cy="5040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1205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</a:t>
            </a:r>
            <a:r>
              <a:rPr lang="de-DE" dirty="0" smtClean="0"/>
              <a:t>– DG/Skizze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8424936" cy="297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467544" y="1052736"/>
            <a:ext cx="6400800" cy="1752600"/>
          </a:xfrm>
          <a:prstGeom prst="rect">
            <a:avLst/>
          </a:prstGeom>
        </p:spPr>
        <p:txBody>
          <a:bodyPr vert="horz" lIns="77532" tIns="38766" rIns="77532" bIns="38766" rtlCol="0">
            <a:normAutofit/>
          </a:bodyPr>
          <a:lstStyle>
            <a:lvl1pPr marL="290745" indent="-290745" algn="l" defTabSz="77532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9947" indent="-242287" algn="l" defTabSz="7753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9150" indent="-193830" algn="l" defTabSz="77532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7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56810" indent="-193830" algn="l" defTabSz="7753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44469" indent="-193830" algn="l" defTabSz="775320" rtl="0" eaLnBrk="1" latinLnBrk="0" hangingPunct="1">
              <a:spcBef>
                <a:spcPct val="20000"/>
              </a:spcBef>
              <a:buFont typeface="Symbol" panose="05050102010706020507" pitchFamily="18" charset="2"/>
              <a:buChar char="-"/>
              <a:defRPr sz="1500" kern="1200">
                <a:solidFill>
                  <a:srgbClr val="33333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132129" indent="-193830" algn="l" defTabSz="7753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789" indent="-193830" algn="l" defTabSz="7753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7449" indent="-193830" algn="l" defTabSz="7753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5109" indent="-193830" algn="l" defTabSz="7753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smtClean="0"/>
              <a:t>Skizze Dachgeschoss</a:t>
            </a:r>
            <a:br>
              <a:rPr lang="de-DE" b="1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- Fundort des getöteten FM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52015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Unfall im Atemschutzeinsatz – Ablauf 1</a:t>
            </a:r>
            <a:endParaRPr lang="de-DE" dirty="0"/>
          </a:p>
        </p:txBody>
      </p:sp>
      <p:pic>
        <p:nvPicPr>
          <p:cNvPr id="5122" name="Picture 2" descr="L:\ABK\3711\Moritz\Präsentation Unfall Marne\Bilder Präsentation Marne\2018-01-31 14_13_53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45" y="980728"/>
            <a:ext cx="8610000" cy="5007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61475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Unfall im Atemschutzeinsatz – Ablauf 1</a:t>
            </a:r>
            <a:endParaRPr lang="de-DE" dirty="0"/>
          </a:p>
        </p:txBody>
      </p:sp>
      <p:pic>
        <p:nvPicPr>
          <p:cNvPr id="6146" name="Picture 2" descr="L:\ABK\3711\Moritz\Präsentation Unfall Marne\Bilder Präsentation Marne\2018-01-31 14_16_23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1"/>
            <a:ext cx="8462082" cy="42637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819039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Unfall im Atemschutzeinsatz – Ablauf 1</a:t>
            </a:r>
            <a:endParaRPr lang="de-DE" dirty="0"/>
          </a:p>
        </p:txBody>
      </p:sp>
      <p:pic>
        <p:nvPicPr>
          <p:cNvPr id="7170" name="Picture 2" descr="L:\ABK\3711\Moritz\Präsentation Unfall Marne\Bilder Präsentation Marne\2018-01-31 14_16_57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90" y="1012992"/>
            <a:ext cx="8359120" cy="5008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24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Ablauf</a:t>
            </a:r>
            <a:endParaRPr lang="de-DE" dirty="0"/>
          </a:p>
        </p:txBody>
      </p:sp>
      <p:pic>
        <p:nvPicPr>
          <p:cNvPr id="8194" name="Picture 2" descr="L:\ABK\3711\Moritz\Präsentation Unfall Marne\Bilder Präsentation Marne\2018-01-31 14_17_27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93" y="1124744"/>
            <a:ext cx="8487415" cy="4536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459881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Ablauf</a:t>
            </a:r>
            <a:endParaRPr lang="de-DE" dirty="0"/>
          </a:p>
        </p:txBody>
      </p:sp>
      <p:pic>
        <p:nvPicPr>
          <p:cNvPr id="9218" name="Picture 2" descr="L:\ABK\3711\Moritz\Präsentation Unfall Marne\Bilder Präsentation Marne\2018-01-31 14_17_57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98" y="948979"/>
            <a:ext cx="8156461" cy="5146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5895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Ablauf</a:t>
            </a:r>
            <a:endParaRPr lang="de-DE" dirty="0"/>
          </a:p>
        </p:txBody>
      </p:sp>
      <p:pic>
        <p:nvPicPr>
          <p:cNvPr id="10242" name="Picture 2" descr="L:\ABK\3711\Moritz\Präsentation Unfall Marne\Bilder Präsentation Marne\2018-01-31 14_18_21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28" y="920132"/>
            <a:ext cx="8133488" cy="5173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84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Ablauf</a:t>
            </a:r>
          </a:p>
        </p:txBody>
      </p:sp>
      <p:pic>
        <p:nvPicPr>
          <p:cNvPr id="11266" name="Picture 2" descr="L:\ABK\3711\Moritz\Präsentation Unfall Marne\Bilder Präsentation Marne\2018-01-31 14_18_54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27" y="1268760"/>
            <a:ext cx="8498485" cy="4536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016907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Ablauf</a:t>
            </a:r>
            <a:endParaRPr lang="de-DE" dirty="0"/>
          </a:p>
        </p:txBody>
      </p:sp>
      <p:pic>
        <p:nvPicPr>
          <p:cNvPr id="12290" name="Picture 2" descr="L:\ABK\3711\Moritz\Präsentation Unfall Marne\Bilder Präsentation Marne\2018-01-31 14_19_14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7235"/>
            <a:ext cx="8399332" cy="51177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0169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Unfall im Atemschutzeinsatz – Inhalt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3" y="980728"/>
            <a:ext cx="8693211" cy="51125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46088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Ablauf</a:t>
            </a:r>
            <a:endParaRPr lang="de-DE" dirty="0"/>
          </a:p>
        </p:txBody>
      </p:sp>
      <p:pic>
        <p:nvPicPr>
          <p:cNvPr id="13314" name="Picture 2" descr="L:\ABK\3711\Moritz\Präsentation Unfall Marne\Bilder Präsentation Marne\2018-01-31 14_19_43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36089"/>
            <a:ext cx="8208911" cy="50889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639575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Ablauf</a:t>
            </a:r>
            <a:endParaRPr lang="de-DE" dirty="0"/>
          </a:p>
        </p:txBody>
      </p:sp>
      <p:pic>
        <p:nvPicPr>
          <p:cNvPr id="1026" name="Picture 2" descr="L:\ABK\3711\Moritz\Präsentation Unfall Marne\Bilder Präsentation Marne\2018-01-31 14_20_10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96" y="1104352"/>
            <a:ext cx="8502873" cy="4052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4259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Ablauf</a:t>
            </a:r>
            <a:endParaRPr lang="de-DE" dirty="0"/>
          </a:p>
        </p:txBody>
      </p:sp>
      <p:pic>
        <p:nvPicPr>
          <p:cNvPr id="2050" name="Picture 2" descr="L:\ABK\3711\Moritz\Präsentation Unfall Marne\Bilder Präsentation Marne\2018-01-31 14_20_26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70168"/>
            <a:ext cx="8550257" cy="3816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2761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Ablauf</a:t>
            </a:r>
            <a:endParaRPr lang="de-DE" dirty="0"/>
          </a:p>
        </p:txBody>
      </p:sp>
      <p:pic>
        <p:nvPicPr>
          <p:cNvPr id="3074" name="Picture 2" descr="L:\ABK\3711\Moritz\Präsentation Unfall Marne\Bilder Präsentation Marne\2018-01-31 14_20_55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06295"/>
            <a:ext cx="8314953" cy="49860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6482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Ablauf</a:t>
            </a:r>
            <a:endParaRPr lang="de-DE" dirty="0"/>
          </a:p>
        </p:txBody>
      </p:sp>
      <p:pic>
        <p:nvPicPr>
          <p:cNvPr id="4098" name="Picture 2" descr="L:\ABK\3711\Moritz\Präsentation Unfall Marne\Bilder Präsentation Marne\2018-01-31 14_21_20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553611" cy="46947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715117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Ablauf</a:t>
            </a:r>
            <a:endParaRPr lang="de-DE" dirty="0"/>
          </a:p>
        </p:txBody>
      </p:sp>
      <p:pic>
        <p:nvPicPr>
          <p:cNvPr id="5122" name="Picture 2" descr="L:\ABK\3711\Moritz\Präsentation Unfall Marne\Bilder Präsentation Marne\2018-01-31 14_21_49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76" y="980729"/>
            <a:ext cx="8468493" cy="50544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4949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Ablauf</a:t>
            </a:r>
            <a:endParaRPr lang="de-DE" dirty="0"/>
          </a:p>
        </p:txBody>
      </p:sp>
      <p:pic>
        <p:nvPicPr>
          <p:cNvPr id="6146" name="Picture 2" descr="L:\ABK\3711\Moritz\Präsentation Unfall Marne\Bilder Präsentation Marne\2018-01-31 14_22_20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424936" cy="4910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058983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Ablauf</a:t>
            </a:r>
            <a:endParaRPr lang="de-DE" dirty="0"/>
          </a:p>
        </p:txBody>
      </p:sp>
      <p:pic>
        <p:nvPicPr>
          <p:cNvPr id="7170" name="Picture 2" descr="L:\ABK\3711\Moritz\Präsentation Unfall Marne\Bilder Präsentation Marne\2018-01-31 14_23_32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1373"/>
            <a:ext cx="8439318" cy="4501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102596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Ablauf</a:t>
            </a:r>
            <a:endParaRPr lang="de-DE" dirty="0"/>
          </a:p>
        </p:txBody>
      </p:sp>
      <p:pic>
        <p:nvPicPr>
          <p:cNvPr id="8194" name="Picture 2" descr="L:\ABK\3711\Moritz\Präsentation Unfall Marne\Bilder Präsentation Marne\2018-01-31 14_23_54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4" y="1268760"/>
            <a:ext cx="8424936" cy="4421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713389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Ablauf</a:t>
            </a:r>
            <a:endParaRPr lang="de-DE" dirty="0"/>
          </a:p>
        </p:txBody>
      </p:sp>
      <p:pic>
        <p:nvPicPr>
          <p:cNvPr id="9218" name="Picture 2" descr="L:\ABK\3711\Moritz\Präsentation Unfall Marne\Bilder Präsentation Marne\2018-01-31 14_24_16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3" y="1124744"/>
            <a:ext cx="8400935" cy="5040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1619672" y="1268760"/>
            <a:ext cx="1080120" cy="36004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311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Unfall im Atemschutzeinsatz – Daten/Übersicht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Marne in Schleswig-Holstein, 5700 Einwohner</a:t>
            </a:r>
          </a:p>
          <a:p>
            <a:r>
              <a:rPr lang="de-DE" dirty="0" smtClean="0"/>
              <a:t>06. Dezember 2015, Zeit: 09:40 Uhr </a:t>
            </a:r>
          </a:p>
          <a:p>
            <a:r>
              <a:rPr lang="de-DE" dirty="0" smtClean="0"/>
              <a:t>Brand</a:t>
            </a:r>
          </a:p>
          <a:p>
            <a:r>
              <a:rPr lang="de-DE" dirty="0" smtClean="0"/>
              <a:t>Wohn- und Geschäftshaus</a:t>
            </a:r>
          </a:p>
          <a:p>
            <a:r>
              <a:rPr lang="de-DE" dirty="0" smtClean="0"/>
              <a:t>2 ½ geschossig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52" y="3140968"/>
            <a:ext cx="5026138" cy="28256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214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Prävention</a:t>
            </a:r>
            <a:endParaRPr lang="de-DE" dirty="0"/>
          </a:p>
        </p:txBody>
      </p:sp>
      <p:pic>
        <p:nvPicPr>
          <p:cNvPr id="10242" name="Picture 2" descr="L:\ABK\3711\Moritz\Präsentation Unfall Marne\Bilder Präsentation Marne\2018-01-31 14_24_38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282707" cy="4824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49104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Prävention</a:t>
            </a:r>
            <a:endParaRPr lang="de-DE" dirty="0"/>
          </a:p>
        </p:txBody>
      </p:sp>
      <p:pic>
        <p:nvPicPr>
          <p:cNvPr id="11266" name="Picture 2" descr="L:\ABK\3711\Moritz\Präsentation Unfall Marne\Bilder Präsentation Marne\2018-01-31 14_24_56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424936" cy="2969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60044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Unfall im Atemschutzeinsatz – </a:t>
            </a:r>
            <a:r>
              <a:rPr lang="de-DE" sz="2800" dirty="0" smtClean="0"/>
              <a:t>Zusammenfassung</a:t>
            </a:r>
            <a:endParaRPr lang="de-DE" sz="2800" dirty="0"/>
          </a:p>
        </p:txBody>
      </p:sp>
      <p:pic>
        <p:nvPicPr>
          <p:cNvPr id="12290" name="Picture 2" descr="L:\ABK\3711\Moritz\Präsentation Unfall Marne\Bilder Präsentation Marne\2018-01-31 14_25_13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1" y="1052736"/>
            <a:ext cx="8443698" cy="4987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345874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Unfall im Atemschutzeinsatz – </a:t>
            </a:r>
            <a:r>
              <a:rPr lang="de-DE" sz="2800" dirty="0" smtClean="0"/>
              <a:t>Zusammenfassung</a:t>
            </a:r>
            <a:endParaRPr lang="de-DE" sz="2800" dirty="0"/>
          </a:p>
        </p:txBody>
      </p:sp>
      <p:pic>
        <p:nvPicPr>
          <p:cNvPr id="13314" name="Picture 2" descr="L:\ABK\3711\Moritz\Präsentation Unfall Marne\Bilder Präsentation Marne\2018-01-31 14_25_34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8547"/>
            <a:ext cx="8564057" cy="4667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244257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Unfall im Atemschutzeinsatz – </a:t>
            </a:r>
            <a:r>
              <a:rPr lang="de-DE" sz="2800" dirty="0" smtClean="0"/>
              <a:t>Zusammenfassung</a:t>
            </a:r>
            <a:endParaRPr lang="de-DE" sz="2800" dirty="0"/>
          </a:p>
        </p:txBody>
      </p:sp>
      <p:pic>
        <p:nvPicPr>
          <p:cNvPr id="14338" name="Picture 2" descr="L:\ABK\3711\Moritz\Präsentation Unfall Marne\Bilder Präsentation Marne\2018-01-31 14_25_58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417394" cy="34397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923930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Unfall im Atemschutzeinsatz </a:t>
            </a:r>
            <a:r>
              <a:rPr lang="de-DE" sz="2800" dirty="0" smtClean="0"/>
              <a:t>– </a:t>
            </a:r>
            <a:r>
              <a:rPr lang="de-DE" sz="2800" dirty="0" err="1" smtClean="0"/>
              <a:t>Präventation</a:t>
            </a:r>
            <a:endParaRPr lang="de-DE" sz="2800" dirty="0"/>
          </a:p>
        </p:txBody>
      </p:sp>
      <p:pic>
        <p:nvPicPr>
          <p:cNvPr id="15362" name="Picture 2" descr="L:\ABK\3711\Moritz\Präsentation Unfall Marne\Bilder Präsentation Marne\2018-01-31 14_27_31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96944" cy="4922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7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Unfall im Atemschutzeinsatz </a:t>
            </a:r>
            <a:r>
              <a:rPr lang="de-DE" sz="2800" dirty="0" smtClean="0"/>
              <a:t>– </a:t>
            </a:r>
            <a:r>
              <a:rPr lang="de-DE" sz="2800" dirty="0" err="1" smtClean="0"/>
              <a:t>Präventation</a:t>
            </a:r>
            <a:endParaRPr lang="de-DE" sz="2800" dirty="0"/>
          </a:p>
        </p:txBody>
      </p:sp>
      <p:pic>
        <p:nvPicPr>
          <p:cNvPr id="16386" name="Picture 2" descr="L:\ABK\3711\Moritz\Präsentation Unfall Marne\Bilder Präsentation Marne\2018-01-31 14_27_48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33" y="1196752"/>
            <a:ext cx="8423342" cy="43821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5743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Unfall im Atemschutzeinsatz </a:t>
            </a:r>
            <a:r>
              <a:rPr lang="de-DE" sz="2800" dirty="0" smtClean="0"/>
              <a:t>– </a:t>
            </a:r>
            <a:r>
              <a:rPr lang="de-DE" sz="2800" dirty="0" err="1" smtClean="0"/>
              <a:t>Präventation</a:t>
            </a:r>
            <a:endParaRPr lang="de-DE" sz="2800" dirty="0"/>
          </a:p>
        </p:txBody>
      </p:sp>
      <p:pic>
        <p:nvPicPr>
          <p:cNvPr id="17410" name="Picture 2" descr="L:\ABK\3711\Moritz\Präsentation Unfall Marne\Bilder Präsentation Marne\2018-01-31 14_28_03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424026" cy="4222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5009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Unfall im Atemschutzeinsatz </a:t>
            </a:r>
            <a:r>
              <a:rPr lang="de-DE" sz="2800" dirty="0" smtClean="0"/>
              <a:t>– </a:t>
            </a:r>
            <a:r>
              <a:rPr lang="de-DE" sz="2800" dirty="0" err="1" smtClean="0"/>
              <a:t>Präventation</a:t>
            </a:r>
            <a:endParaRPr lang="de-DE" sz="2800" dirty="0"/>
          </a:p>
        </p:txBody>
      </p:sp>
      <p:pic>
        <p:nvPicPr>
          <p:cNvPr id="18434" name="Picture 2" descr="L:\ABK\3711\Moritz\Präsentation Unfall Marne\Bilder Präsentation Marne\2018-01-31 14_28_20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43" y="1340768"/>
            <a:ext cx="8521270" cy="4537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292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Unfall im Atemschutzeinsatz </a:t>
            </a:r>
            <a:r>
              <a:rPr lang="de-DE" sz="2800" dirty="0" smtClean="0"/>
              <a:t>– </a:t>
            </a:r>
            <a:r>
              <a:rPr lang="de-DE" sz="2800" dirty="0" err="1" smtClean="0"/>
              <a:t>Präventation</a:t>
            </a:r>
            <a:endParaRPr lang="de-DE" sz="2800" dirty="0"/>
          </a:p>
        </p:txBody>
      </p:sp>
      <p:pic>
        <p:nvPicPr>
          <p:cNvPr id="19458" name="Picture 2" descr="L:\ABK\3711\Moritz\Präsentation Unfall Marne\Bilder Präsentation Marne\2018-01-31 14_28_43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8" y="1124744"/>
            <a:ext cx="8467094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307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- </a:t>
            </a:r>
            <a:r>
              <a:rPr lang="de-DE" dirty="0" smtClean="0"/>
              <a:t>Foto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72"/>
            <a:ext cx="6888765" cy="51665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886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Unfall im Atemschutzeinsatz </a:t>
            </a:r>
            <a:r>
              <a:rPr lang="de-DE" sz="2800" dirty="0" smtClean="0"/>
              <a:t>– Fazit</a:t>
            </a:r>
            <a:endParaRPr lang="de-DE" sz="2800" dirty="0"/>
          </a:p>
        </p:txBody>
      </p:sp>
      <p:pic>
        <p:nvPicPr>
          <p:cNvPr id="20482" name="Picture 2" descr="L:\ABK\3711\Moritz\Präsentation Unfall Marne\Bilder Präsentation Marne\2018-01-31 14_28_58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448077" cy="4735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618450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Unfall im Atemschutzeinsatz </a:t>
            </a:r>
            <a:r>
              <a:rPr lang="de-DE" sz="2800" dirty="0" smtClean="0"/>
              <a:t>– Fazit</a:t>
            </a:r>
            <a:endParaRPr lang="de-DE" sz="2800" dirty="0"/>
          </a:p>
        </p:txBody>
      </p:sp>
      <p:pic>
        <p:nvPicPr>
          <p:cNvPr id="21506" name="Picture 2" descr="L:\ABK\3711\Moritz\Präsentation Unfall Marne\Bilder Präsentation Marne\2018-01-31 14_29_18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406581" cy="3301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35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Unfall im Atemschutzeinsatz </a:t>
            </a:r>
            <a:r>
              <a:rPr lang="de-DE" sz="2800" dirty="0" smtClean="0"/>
              <a:t>– Fazit</a:t>
            </a:r>
            <a:endParaRPr lang="de-DE" sz="2800" dirty="0"/>
          </a:p>
        </p:txBody>
      </p:sp>
      <p:pic>
        <p:nvPicPr>
          <p:cNvPr id="22530" name="Picture 2" descr="L:\ABK\3711\Moritz\Präsentation Unfall Marne\Bilder Präsentation Marne\2018-01-31 14_29_31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3" y="1392048"/>
            <a:ext cx="8510333" cy="3503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2859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Unfall im Atemschutzeinsatz </a:t>
            </a:r>
            <a:r>
              <a:rPr lang="de-DE" sz="2800" dirty="0" smtClean="0"/>
              <a:t>– Fazit</a:t>
            </a:r>
            <a:endParaRPr lang="de-DE" sz="2800" dirty="0"/>
          </a:p>
        </p:txBody>
      </p:sp>
      <p:pic>
        <p:nvPicPr>
          <p:cNvPr id="23554" name="Picture 2" descr="L:\ABK\3711\Moritz\Präsentation Unfall Marne\Bilder Präsentation Marne\2018-01-31 14_29_52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04352"/>
            <a:ext cx="8460514" cy="4630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9126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Schlusswort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980728"/>
            <a:ext cx="8314196" cy="4764919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sz="2400" b="1" u="sng" dirty="0" smtClean="0"/>
              <a:t>Ergebnis der Untersuc</a:t>
            </a:r>
            <a:r>
              <a:rPr lang="de-DE" b="1" u="sng" dirty="0" smtClean="0"/>
              <a:t>hung HFUK</a:t>
            </a:r>
            <a:br>
              <a:rPr lang="de-DE" b="1" u="sng" dirty="0" smtClean="0"/>
            </a:br>
            <a:endParaRPr lang="de-DE" b="1" u="sng" dirty="0" smtClean="0"/>
          </a:p>
          <a:p>
            <a:pPr marL="0" indent="0">
              <a:buNone/>
            </a:pPr>
            <a:r>
              <a:rPr lang="de-DE" dirty="0" smtClean="0"/>
              <a:t>Ein Beachten und Befolgen der bestehenden Vorschriften </a:t>
            </a:r>
            <a:br>
              <a:rPr lang="de-DE" dirty="0" smtClean="0"/>
            </a:br>
            <a:endParaRPr lang="de-DE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sz="2400" b="1" dirty="0" smtClean="0"/>
              <a:t>UVV Feuerwehren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b="1" dirty="0" smtClean="0"/>
              <a:t>Feuerwehr Dienstvorschrift (</a:t>
            </a:r>
            <a:r>
              <a:rPr lang="de-DE" b="1" dirty="0" err="1" smtClean="0"/>
              <a:t>FwDV</a:t>
            </a:r>
            <a:r>
              <a:rPr lang="de-DE" b="1" dirty="0" smtClean="0"/>
              <a:t> 7)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pPr marL="0" indent="0">
              <a:buNone/>
            </a:pPr>
            <a:r>
              <a:rPr lang="de-DE" sz="2400" dirty="0" smtClean="0"/>
              <a:t>hätte der Unfall möglicherweise verhindert werden können.</a:t>
            </a:r>
            <a:br>
              <a:rPr lang="de-DE" sz="2400" dirty="0" smtClean="0"/>
            </a:br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de-DE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de-DE" sz="2400" b="1" dirty="0" smtClean="0">
                <a:solidFill>
                  <a:srgbClr val="FF0000"/>
                </a:solidFill>
              </a:rPr>
              <a:t/>
            </a:r>
            <a:br>
              <a:rPr lang="de-DE" sz="2400" b="1" dirty="0" smtClean="0">
                <a:solidFill>
                  <a:srgbClr val="FF0000"/>
                </a:solidFill>
              </a:rPr>
            </a:br>
            <a:endParaRPr lang="de-DE" sz="2400" b="1" dirty="0" smtClean="0">
              <a:solidFill>
                <a:srgbClr val="FF0000"/>
              </a:solidFill>
            </a:endParaRPr>
          </a:p>
          <a:p>
            <a:endParaRPr lang="de-DE" sz="2400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2400" dirty="0" smtClean="0"/>
          </a:p>
          <a:p>
            <a:endParaRPr lang="de-DE" dirty="0"/>
          </a:p>
          <a:p>
            <a:endParaRPr lang="de-DE" sz="2400" dirty="0" smtClean="0"/>
          </a:p>
          <a:p>
            <a:endParaRPr lang="de-DE" sz="2400" dirty="0" smtClean="0"/>
          </a:p>
          <a:p>
            <a:endParaRPr lang="de-DE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316870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– </a:t>
            </a:r>
            <a:r>
              <a:rPr lang="de-DE" dirty="0" smtClean="0"/>
              <a:t>Schlusswort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-18000"/>
                    </a14:imgEffect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03" y="1052736"/>
            <a:ext cx="8568952" cy="482003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39552" y="4941168"/>
            <a:ext cx="6596871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Danke, für die Aufmerksamkeit 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137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- </a:t>
            </a:r>
            <a:r>
              <a:rPr lang="de-DE" dirty="0" smtClean="0"/>
              <a:t>Film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12333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</a:t>
            </a:r>
            <a:r>
              <a:rPr lang="de-DE" dirty="0" smtClean="0"/>
              <a:t>– Daten/Übersicht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69" y="980728"/>
            <a:ext cx="8424936" cy="48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167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</a:t>
            </a:r>
            <a:r>
              <a:rPr lang="de-DE" dirty="0" smtClean="0"/>
              <a:t>– Daten/Übersicht</a:t>
            </a:r>
            <a:endParaRPr lang="de-DE" dirty="0"/>
          </a:p>
        </p:txBody>
      </p:sp>
      <p:pic>
        <p:nvPicPr>
          <p:cNvPr id="1026" name="Picture 2" descr="L:\ABK\3711\Moritz\Präsentation Unfall Marne\Bilder Präsentation Marne\2018-01-31 14_09_42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1"/>
            <a:ext cx="7655495" cy="5184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554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</a:t>
            </a:r>
            <a:r>
              <a:rPr lang="de-DE" dirty="0" smtClean="0"/>
              <a:t>– Daten/Übersicht</a:t>
            </a:r>
            <a:endParaRPr lang="de-DE" dirty="0"/>
          </a:p>
        </p:txBody>
      </p:sp>
      <p:pic>
        <p:nvPicPr>
          <p:cNvPr id="2050" name="Picture 2" descr="L:\ABK\3711\Moritz\Präsentation Unfall Marne\Bilder Präsentation Marne\2018-01-31 14_09_01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30068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6663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Unfall im Atemschutzeinsatz </a:t>
            </a:r>
            <a:r>
              <a:rPr lang="de-DE" dirty="0" smtClean="0"/>
              <a:t>– Daten/Übersicht</a:t>
            </a:r>
            <a:endParaRPr lang="de-DE" dirty="0"/>
          </a:p>
        </p:txBody>
      </p:sp>
      <p:pic>
        <p:nvPicPr>
          <p:cNvPr id="3074" name="Picture 2" descr="L:\ABK\3711\Moritz\Präsentation Unfall Marne\Bilder Präsentation Marne\2018-01-31 14_11_31-Praesentation-Unfall-Marne-extern.pdf - Adobe Acrobat Reader D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26658" cy="49108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082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BK-Design-Logo-Feuerweh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ABK-Design-Logo-Feuerwehr</Template>
  <TotalTime>0</TotalTime>
  <Words>310</Words>
  <Application>Microsoft Office PowerPoint</Application>
  <PresentationFormat>Bildschirmpräsentation (4:3)</PresentationFormat>
  <Paragraphs>111</Paragraphs>
  <Slides>45</Slides>
  <Notes>45</Notes>
  <HiddenSlides>1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45</vt:i4>
      </vt:variant>
    </vt:vector>
  </HeadingPairs>
  <TitlesOfParts>
    <vt:vector size="47" baseType="lpstr">
      <vt:lpstr>ABK-Design-Logo-Feuerwehr</vt:lpstr>
      <vt:lpstr>Benutzerdefiniertes Design</vt:lpstr>
      <vt:lpstr>Tödlicher Atemschutzeinsatz am 06.12.2015 in Marne   </vt:lpstr>
      <vt:lpstr>Unfall im Atemschutzeinsatz – Inhalt</vt:lpstr>
      <vt:lpstr>Unfall im Atemschutzeinsatz – Daten/Übersicht</vt:lpstr>
      <vt:lpstr>Unfall im Atemschutzeinsatz - Foto</vt:lpstr>
      <vt:lpstr>Unfall im Atemschutzeinsatz - Film</vt:lpstr>
      <vt:lpstr>Unfall im Atemschutzeinsatz – Daten/Übersicht</vt:lpstr>
      <vt:lpstr>Unfall im Atemschutzeinsatz – Daten/Übersicht</vt:lpstr>
      <vt:lpstr>Unfall im Atemschutzeinsatz – Daten/Übersicht</vt:lpstr>
      <vt:lpstr>Unfall im Atemschutzeinsatz – Daten/Übersicht</vt:lpstr>
      <vt:lpstr>Unfall im Atemschutzeinsatz – Daten/Übersicht</vt:lpstr>
      <vt:lpstr>Unfall im Atemschutzeinsatz – DG/Skizze</vt:lpstr>
      <vt:lpstr>Unfall im Atemschutzeinsatz – Ablauf 1</vt:lpstr>
      <vt:lpstr>Unfall im Atemschutzeinsatz – Ablauf 1</vt:lpstr>
      <vt:lpstr>Unfall im Atemschutzeinsatz – Ablauf 1</vt:lpstr>
      <vt:lpstr>Unfall im Atemschutzeinsatz – Ablauf</vt:lpstr>
      <vt:lpstr>Unfall im Atemschutzeinsatz – Ablauf</vt:lpstr>
      <vt:lpstr>Unfall im Atemschutzeinsatz – Ablauf</vt:lpstr>
      <vt:lpstr>Unfall im Atemschutzeinsatz – Ablauf</vt:lpstr>
      <vt:lpstr>Unfall im Atemschutzeinsatz – Ablauf</vt:lpstr>
      <vt:lpstr>Unfall im Atemschutzeinsatz – Ablauf</vt:lpstr>
      <vt:lpstr>Unfall im Atemschutzeinsatz – Ablauf</vt:lpstr>
      <vt:lpstr>Unfall im Atemschutzeinsatz – Ablauf</vt:lpstr>
      <vt:lpstr>Unfall im Atemschutzeinsatz – Ablauf</vt:lpstr>
      <vt:lpstr>Unfall im Atemschutzeinsatz – Ablauf</vt:lpstr>
      <vt:lpstr>Unfall im Atemschutzeinsatz – Ablauf</vt:lpstr>
      <vt:lpstr>Unfall im Atemschutzeinsatz – Ablauf</vt:lpstr>
      <vt:lpstr>Unfall im Atemschutzeinsatz – Ablauf</vt:lpstr>
      <vt:lpstr>Unfall im Atemschutzeinsatz – Ablauf</vt:lpstr>
      <vt:lpstr>Unfall im Atemschutzeinsatz – Ablauf</vt:lpstr>
      <vt:lpstr>Unfall im Atemschutzeinsatz – Prävention</vt:lpstr>
      <vt:lpstr>Unfall im Atemschutzeinsatz – Prävention</vt:lpstr>
      <vt:lpstr>Unfall im Atemschutzeinsatz – Zusammenfassung</vt:lpstr>
      <vt:lpstr>Unfall im Atemschutzeinsatz – Zusammenfassung</vt:lpstr>
      <vt:lpstr>Unfall im Atemschutzeinsatz – Zusammenfassung</vt:lpstr>
      <vt:lpstr>Unfall im Atemschutzeinsatz – Präventation</vt:lpstr>
      <vt:lpstr>Unfall im Atemschutzeinsatz – Präventation</vt:lpstr>
      <vt:lpstr>Unfall im Atemschutzeinsatz – Präventation</vt:lpstr>
      <vt:lpstr>Unfall im Atemschutzeinsatz – Präventation</vt:lpstr>
      <vt:lpstr>Unfall im Atemschutzeinsatz – Präventation</vt:lpstr>
      <vt:lpstr>Unfall im Atemschutzeinsatz – Fazit</vt:lpstr>
      <vt:lpstr>Unfall im Atemschutzeinsatz – Fazit</vt:lpstr>
      <vt:lpstr>Unfall im Atemschutzeinsatz – Fazit</vt:lpstr>
      <vt:lpstr>Unfall im Atemschutzeinsatz – Fazit</vt:lpstr>
      <vt:lpstr>Unfall im Atemschutzeinsatz – Schlusswort</vt:lpstr>
      <vt:lpstr>Unfall im Atemschutzeinsatz – Schlusswort</vt:lpstr>
    </vt:vector>
  </TitlesOfParts>
  <Company>Stadt Freiburg i.Br.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>Koch, Carl-Friedrich</dc:creator>
  <cp:lastModifiedBy>Andreas</cp:lastModifiedBy>
  <cp:revision>52</cp:revision>
  <cp:lastPrinted>2018-02-10T10:02:51Z</cp:lastPrinted>
  <dcterms:created xsi:type="dcterms:W3CDTF">2014-05-28T09:53:28Z</dcterms:created>
  <dcterms:modified xsi:type="dcterms:W3CDTF">2019-03-15T14:51:34Z</dcterms:modified>
</cp:coreProperties>
</file>