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63" r:id="rId9"/>
    <p:sldId id="257" r:id="rId10"/>
    <p:sldId id="264" r:id="rId11"/>
    <p:sldId id="265" r:id="rId12"/>
    <p:sldId id="282" r:id="rId13"/>
    <p:sldId id="266" r:id="rId14"/>
    <p:sldId id="267" r:id="rId15"/>
    <p:sldId id="268" r:id="rId16"/>
    <p:sldId id="279" r:id="rId17"/>
    <p:sldId id="280" r:id="rId18"/>
    <p:sldId id="278" r:id="rId19"/>
    <p:sldId id="281" r:id="rId20"/>
    <p:sldId id="269" r:id="rId21"/>
    <p:sldId id="270" r:id="rId22"/>
    <p:sldId id="271" r:id="rId23"/>
    <p:sldId id="277" r:id="rId24"/>
    <p:sldId id="272" r:id="rId25"/>
    <p:sldId id="283" r:id="rId26"/>
    <p:sldId id="284" r:id="rId27"/>
    <p:sldId id="273" r:id="rId28"/>
    <p:sldId id="275" r:id="rId29"/>
    <p:sldId id="276" r:id="rId30"/>
  </p:sldIdLst>
  <p:sldSz cx="9144000" cy="6858000" type="screen4x3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 autoAdjust="0"/>
    <p:restoredTop sz="94660"/>
  </p:normalViewPr>
  <p:slideViewPr>
    <p:cSldViewPr>
      <p:cViewPr varScale="1">
        <p:scale>
          <a:sx n="115" d="100"/>
          <a:sy n="115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3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 smtClean="0"/>
            </a:lvl1pPr>
          </a:lstStyle>
          <a:p>
            <a:pPr>
              <a:defRPr/>
            </a:pPr>
            <a:fld id="{FB353A97-4F45-46D8-8BD4-847E4764E8F1}" type="datetimeFigureOut">
              <a:rPr lang="de-DE"/>
              <a:pPr>
                <a:defRPr/>
              </a:pPr>
              <a:t>16.03.2020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9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0F97B50F-979B-43BA-8180-44FFAED7AA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663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hteck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Abgerundetes Rechteck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Abgerundetes Rechteck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hteck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17" name="Datumsplatzhalt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771D60-D18A-4404-AAE7-CC1DC2A6C55C}" type="datetime1">
              <a:rPr lang="de-DE"/>
              <a:pPr>
                <a:defRPr/>
              </a:pPr>
              <a:t>16.03.2020</a:t>
            </a:fld>
            <a:endParaRPr lang="de-DE"/>
          </a:p>
        </p:txBody>
      </p:sp>
      <p:sp>
        <p:nvSpPr>
          <p:cNvPr id="18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4BB053-A2AD-4AD1-9833-278B7E878A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68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441D-F913-47DC-93D1-5B9E3258D1E7}" type="datetime1">
              <a:rPr lang="de-DE"/>
              <a:pPr>
                <a:defRPr/>
              </a:pPr>
              <a:t>16.03.2020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0521-A371-4B21-86E7-72B333FA6A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80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4FE49-486F-4F09-9553-852BB1A3E5CC}" type="datetime1">
              <a:rPr lang="de-DE"/>
              <a:pPr>
                <a:defRPr/>
              </a:pPr>
              <a:t>16.03.2020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59CE-59A8-45ED-98A1-2339813590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2795-2AC9-4394-834A-72F0C4500F49}" type="datetime1">
              <a:rPr lang="de-DE"/>
              <a:pPr>
                <a:defRPr/>
              </a:pPr>
              <a:t>16.03.2020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F56DE-9D73-408B-AA57-A556AD15DB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93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5F0EB-AB6A-489C-9529-96F8AB2E4A1D}" type="datetime1">
              <a:rPr lang="de-DE"/>
              <a:pPr>
                <a:defRPr/>
              </a:pPr>
              <a:t>16.03.2020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59A7-50F2-478F-A5B2-FA8F2C786E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60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32F07-F7B9-4EA2-93D1-5AFAE564A1AB}" type="datetime1">
              <a:rPr lang="de-DE"/>
              <a:pPr>
                <a:defRPr/>
              </a:pPr>
              <a:t>16.03.2020</a:t>
            </a:fld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0C84B-F1A9-40D2-979A-D784A94F91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22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FB24499E-B4FD-45E1-9CF6-47B5691C2D43}" type="datetime1">
              <a:rPr lang="de-DE"/>
              <a:pPr>
                <a:defRPr/>
              </a:pPr>
              <a:t>16.03.2020</a:t>
            </a:fld>
            <a:endParaRPr lang="de-DE"/>
          </a:p>
        </p:txBody>
      </p:sp>
      <p:sp>
        <p:nvSpPr>
          <p:cNvPr id="8" name="Foliennummernplatzhalt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FCB1F45-E6C2-46B2-B6A5-E0F85D1D2E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64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45B098-6DB4-43C1-A2B6-DE07515D9831}" type="datetime1">
              <a:rPr lang="de-DE"/>
              <a:pPr>
                <a:defRPr/>
              </a:pPr>
              <a:t>16.03.2020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0ADE-1D29-420A-B8D5-939CE0EB2B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04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BAC-68C6-4C9D-BBB1-005B5BF3C7D4}" type="datetime1">
              <a:rPr lang="de-DE"/>
              <a:pPr>
                <a:defRPr/>
              </a:pPr>
              <a:t>16.03.2020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DCAD-581F-43EF-859E-74BE607CC9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93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F6FE8-65AC-4A6A-95AC-DC0F2D35ABD9}" type="datetime1">
              <a:rPr lang="de-DE"/>
              <a:pPr>
                <a:defRPr/>
              </a:pPr>
              <a:t>16.03.2020</a:t>
            </a:fld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0B353-BD94-4FD9-98D0-142B2A4E71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53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0FE2-130F-4E4C-A934-C3E732338191}" type="datetime1">
              <a:rPr lang="de-DE"/>
              <a:pPr>
                <a:defRPr/>
              </a:pPr>
              <a:t>16.03.2020</a:t>
            </a:fld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6F7C-1521-447F-824C-A9D099861C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3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hteck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hteck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Abgerundetes Rechteck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Abgerundetes Rechteck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hteck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hteck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elplatzhalt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US" altLang="de-DE" smtClean="0"/>
          </a:p>
        </p:txBody>
      </p:sp>
      <p:sp>
        <p:nvSpPr>
          <p:cNvPr id="1040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C13378-6FB1-448B-91A4-B479B04EC741}" type="datetime1">
              <a:rPr lang="de-DE"/>
              <a:pPr>
                <a:defRPr/>
              </a:pPr>
              <a:t>16.03.2020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EE0583-A604-4E44-B0CB-18C29CB95E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3" r:id="rId2"/>
    <p:sldLayoutId id="2147483794" r:id="rId3"/>
    <p:sldLayoutId id="2147483795" r:id="rId4"/>
    <p:sldLayoutId id="2147483802" r:id="rId5"/>
    <p:sldLayoutId id="2147483803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28E6A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28E6A"/>
        </a:buClr>
        <a:buFont typeface="Georgia" pitchFamily="18" charset="0"/>
        <a:buChar char="▫"/>
        <a:defRPr sz="2000" kern="1200">
          <a:solidFill>
            <a:srgbClr val="A28E6A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458200" cy="1470025"/>
          </a:xfrm>
        </p:spPr>
        <p:txBody>
          <a:bodyPr/>
          <a:lstStyle/>
          <a:p>
            <a:pPr eaLnBrk="1" hangingPunct="1"/>
            <a:r>
              <a:rPr lang="de-DE" altLang="de-DE" b="1" dirty="0" smtClean="0"/>
              <a:t>Feuerwehr</a:t>
            </a:r>
            <a:r>
              <a:rPr lang="de-DE" altLang="de-DE" dirty="0" smtClean="0"/>
              <a:t> </a:t>
            </a:r>
            <a:r>
              <a:rPr lang="de-DE" altLang="de-DE" b="1" dirty="0" smtClean="0"/>
              <a:t>Reute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524500"/>
            <a:ext cx="6699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 descr="http://www.lfs-bw.de/Fachthemen/RechtOrganisation/vwv/Documents/Feuerwehrbekleidung/Feuerwehrsignet_Baden-Wuerttemberg_schwaz_wei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9265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-76200" y="34335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de-DE" sz="4400" b="1" dirty="0">
                <a:solidFill>
                  <a:schemeClr val="bg1"/>
                </a:solidFill>
              </a:rPr>
              <a:t>A</a:t>
            </a:r>
            <a:r>
              <a:rPr lang="de-DE" sz="4400" b="1" dirty="0" smtClean="0">
                <a:solidFill>
                  <a:schemeClr val="bg1"/>
                </a:solidFill>
              </a:rPr>
              <a:t>temschutznotfall</a:t>
            </a:r>
            <a:endParaRPr lang="de-DE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DEA39-B18A-4B46-B265-9CD21DEF787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4313" y="620688"/>
            <a:ext cx="10515600" cy="1325563"/>
          </a:xfrm>
        </p:spPr>
        <p:txBody>
          <a:bodyPr/>
          <a:lstStyle/>
          <a:p>
            <a:r>
              <a:rPr lang="de-DE" dirty="0" smtClean="0"/>
              <a:t>Ausstattung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14313" y="2081188"/>
            <a:ext cx="8929687" cy="435133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err="1" smtClean="0"/>
              <a:t>Rit</a:t>
            </a:r>
            <a:r>
              <a:rPr lang="de-DE" dirty="0" smtClean="0"/>
              <a:t> Bag</a:t>
            </a:r>
          </a:p>
          <a:p>
            <a:r>
              <a:rPr lang="de-DE" dirty="0" smtClean="0"/>
              <a:t>Bergetuch mit 2 Karabinern (</a:t>
            </a:r>
            <a:r>
              <a:rPr lang="de-DE" dirty="0" smtClean="0"/>
              <a:t>Rettungswindel)</a:t>
            </a:r>
          </a:p>
          <a:p>
            <a:r>
              <a:rPr lang="de-DE" dirty="0" smtClean="0"/>
              <a:t>Wärmebildkamera </a:t>
            </a:r>
          </a:p>
          <a:p>
            <a:r>
              <a:rPr lang="de-DE" dirty="0" smtClean="0"/>
              <a:t>Waldbrandtasche </a:t>
            </a:r>
            <a:r>
              <a:rPr lang="de-DE" dirty="0" smtClean="0"/>
              <a:t>D Schlauch</a:t>
            </a:r>
          </a:p>
          <a:p>
            <a:r>
              <a:rPr lang="de-DE" dirty="0" smtClean="0"/>
              <a:t>Gurtschere</a:t>
            </a:r>
          </a:p>
          <a:p>
            <a:r>
              <a:rPr lang="de-DE" dirty="0" smtClean="0"/>
              <a:t>Hosenclips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966262"/>
            <a:ext cx="2727155" cy="19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14313" y="476672"/>
            <a:ext cx="8721725" cy="1325563"/>
          </a:xfrm>
        </p:spPr>
        <p:txBody>
          <a:bodyPr/>
          <a:lstStyle/>
          <a:p>
            <a:r>
              <a:rPr lang="de-DE" dirty="0" smtClean="0"/>
              <a:t>Aufstellung Sicherungstrupp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4313" y="1937172"/>
            <a:ext cx="8721725" cy="4351338"/>
          </a:xfrm>
        </p:spPr>
        <p:txBody>
          <a:bodyPr/>
          <a:lstStyle/>
          <a:p>
            <a:r>
              <a:rPr lang="de-DE" dirty="0" smtClean="0"/>
              <a:t>Sicherungstrupp stell sich am Verteiler des Gebäudezugang im Bereitschaft</a:t>
            </a:r>
          </a:p>
          <a:p>
            <a:r>
              <a:rPr lang="de-DE" dirty="0" smtClean="0"/>
              <a:t>Er schließt seinen C-Schlauch (Tragekorb) sofort am Sonderabgang des Verteiler an. Ist kein Abgang mehr frei, muss sofort eine zweite B- Leitung mit Verteiler aufgebaut werden. Der, vom Sicherungstrupp reservierte </a:t>
            </a:r>
            <a:r>
              <a:rPr lang="de-DE" dirty="0" smtClean="0"/>
              <a:t>Abgang, </a:t>
            </a:r>
            <a:r>
              <a:rPr lang="de-DE" dirty="0" smtClean="0"/>
              <a:t>muss gekennzeichnet werden (Schnapparmband) und darf von niemand anders verwendet werden.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91596"/>
            <a:ext cx="1368152" cy="11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4313" y="548680"/>
            <a:ext cx="8721725" cy="1325563"/>
          </a:xfrm>
        </p:spPr>
        <p:txBody>
          <a:bodyPr/>
          <a:lstStyle/>
          <a:p>
            <a:r>
              <a:rPr lang="de-DE" dirty="0" smtClean="0"/>
              <a:t>Mayday </a:t>
            </a:r>
            <a:r>
              <a:rPr lang="de-DE" dirty="0" err="1" smtClean="0"/>
              <a:t>Mayday</a:t>
            </a:r>
            <a:r>
              <a:rPr lang="de-DE" dirty="0" smtClean="0"/>
              <a:t> </a:t>
            </a:r>
            <a:r>
              <a:rPr lang="de-DE" dirty="0" err="1" smtClean="0"/>
              <a:t>Mayday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313" y="2009180"/>
            <a:ext cx="8721725" cy="4848820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de-DE" dirty="0"/>
              <a:t>Mayday-Meldung </a:t>
            </a:r>
            <a:endParaRPr lang="de-DE" dirty="0" smtClean="0"/>
          </a:p>
          <a:p>
            <a:r>
              <a:rPr lang="de-DE" dirty="0" smtClean="0"/>
              <a:t>Mayday</a:t>
            </a:r>
            <a:r>
              <a:rPr lang="de-DE" dirty="0"/>
              <a:t>, Mayday, Mayday </a:t>
            </a:r>
            <a:endParaRPr lang="de-DE" dirty="0" smtClean="0"/>
          </a:p>
          <a:p>
            <a:r>
              <a:rPr lang="de-DE" dirty="0" smtClean="0"/>
              <a:t>Hier </a:t>
            </a:r>
            <a:r>
              <a:rPr lang="de-DE" dirty="0"/>
              <a:t>Angriffstrupp XXX </a:t>
            </a:r>
            <a:endParaRPr lang="de-DE" dirty="0" smtClean="0"/>
          </a:p>
          <a:p>
            <a:r>
              <a:rPr lang="de-DE" dirty="0" smtClean="0"/>
              <a:t>Truppmann </a:t>
            </a:r>
            <a:r>
              <a:rPr lang="de-DE" dirty="0"/>
              <a:t>verunglückt und bewusstlos </a:t>
            </a:r>
            <a:endParaRPr lang="de-DE" dirty="0" smtClean="0"/>
          </a:p>
          <a:p>
            <a:r>
              <a:rPr lang="de-DE" dirty="0" smtClean="0"/>
              <a:t>Standort </a:t>
            </a:r>
            <a:r>
              <a:rPr lang="de-DE" dirty="0"/>
              <a:t>Fahrzeughalle </a:t>
            </a:r>
            <a:endParaRPr lang="de-DE" dirty="0" smtClean="0"/>
          </a:p>
          <a:p>
            <a:r>
              <a:rPr lang="de-DE" dirty="0" smtClean="0"/>
              <a:t>Mayday</a:t>
            </a:r>
            <a:r>
              <a:rPr lang="de-DE" dirty="0"/>
              <a:t>, kommen! 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080"/>
            <a:ext cx="2849127" cy="22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4313" y="548680"/>
            <a:ext cx="8721725" cy="1325563"/>
          </a:xfrm>
        </p:spPr>
        <p:txBody>
          <a:bodyPr/>
          <a:lstStyle/>
          <a:p>
            <a:r>
              <a:rPr lang="de-DE" dirty="0" smtClean="0"/>
              <a:t>Suchen Sicherungstrupp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313" y="2009180"/>
            <a:ext cx="8721725" cy="4848820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Bei einer Mayday Situation erhält der Sicherungstrupp den Befehl des Gruppenführer den verunglückten ATS Trupp zu suchen. Kann durch den Gruppenführer keine Position übermittelt werden, </a:t>
            </a:r>
            <a:r>
              <a:rPr lang="de-DE" dirty="0" err="1" smtClean="0"/>
              <a:t>arbeiteter</a:t>
            </a:r>
            <a:r>
              <a:rPr lang="de-DE" dirty="0" smtClean="0"/>
              <a:t> </a:t>
            </a:r>
            <a:r>
              <a:rPr lang="de-DE" dirty="0" smtClean="0"/>
              <a:t>sich am Schlauch des ATS Trupp entlang. </a:t>
            </a:r>
          </a:p>
          <a:p>
            <a:r>
              <a:rPr lang="de-DE" dirty="0" smtClean="0"/>
              <a:t>Er geht dabei ohne Wasser auf seinem Schlauch bis zur Rauchgrenze vor. Er verlegt sich die Leitung selbst.</a:t>
            </a:r>
          </a:p>
          <a:p>
            <a:r>
              <a:rPr lang="de-DE" dirty="0" smtClean="0"/>
              <a:t>Er schließt seinen D-Schlauch an und geht dann mit Wasser am Schlauch weiter vor.</a:t>
            </a:r>
          </a:p>
          <a:p>
            <a:r>
              <a:rPr lang="de-DE" dirty="0"/>
              <a:t> Ist der verunglückte Trupp nicht auffindbar, meldet der Sicherungstrupp dies dem Gruppenführer und wartet auf weitere Befehle.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73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4313" y="548680"/>
            <a:ext cx="8721725" cy="1325563"/>
          </a:xfrm>
        </p:spPr>
        <p:txBody>
          <a:bodyPr/>
          <a:lstStyle/>
          <a:p>
            <a:r>
              <a:rPr lang="de-DE" dirty="0" smtClean="0"/>
              <a:t>Auffinden Sicherungstrupp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14312" y="1988840"/>
            <a:ext cx="8721725" cy="4351338"/>
          </a:xfrm>
        </p:spPr>
        <p:txBody>
          <a:bodyPr/>
          <a:lstStyle/>
          <a:p>
            <a:r>
              <a:rPr lang="de-DE" dirty="0" smtClean="0"/>
              <a:t>Erste Maßnahmen ist eine Lagemeldung zum GF. Er übermittelt den Standort, die Lage  und den eigenen Druck.</a:t>
            </a:r>
          </a:p>
          <a:p>
            <a:r>
              <a:rPr lang="de-DE" dirty="0" smtClean="0"/>
              <a:t>Im nächsten Schritt wird die Atmung des Verunfallten überprüft.</a:t>
            </a:r>
          </a:p>
          <a:p>
            <a:r>
              <a:rPr lang="de-DE" dirty="0" smtClean="0"/>
              <a:t>Ist keine Atmung vorhanden wird der Verunglückte durch Sofortrettung nach draußen gebracht.</a:t>
            </a:r>
          </a:p>
          <a:p>
            <a:r>
              <a:rPr lang="de-DE" dirty="0" smtClean="0"/>
              <a:t>Wenn die Atmung vorhanden wird mit den Vorbereitung zur </a:t>
            </a:r>
            <a:r>
              <a:rPr lang="de-DE" dirty="0" smtClean="0"/>
              <a:t>kontrollierten Rettung </a:t>
            </a:r>
            <a:r>
              <a:rPr lang="de-DE" dirty="0" smtClean="0"/>
              <a:t>begonnen. </a:t>
            </a:r>
          </a:p>
        </p:txBody>
      </p:sp>
    </p:spTree>
    <p:extLst>
      <p:ext uri="{BB962C8B-B14F-4D97-AF65-F5344CB8AC3E}">
        <p14:creationId xmlns:p14="http://schemas.microsoft.com/office/powerpoint/2010/main" val="30388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4313" y="548680"/>
            <a:ext cx="8606159" cy="1325563"/>
          </a:xfrm>
        </p:spPr>
        <p:txBody>
          <a:bodyPr/>
          <a:lstStyle/>
          <a:p>
            <a:r>
              <a:rPr lang="de-DE" dirty="0" smtClean="0"/>
              <a:t>Rettung vorbereiten Sicherungstrupp 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14313" y="2009180"/>
            <a:ext cx="8606159" cy="4351338"/>
          </a:xfrm>
        </p:spPr>
        <p:txBody>
          <a:bodyPr/>
          <a:lstStyle/>
          <a:p>
            <a:r>
              <a:rPr lang="de-DE" dirty="0" smtClean="0"/>
              <a:t>Arbeitsraum </a:t>
            </a:r>
            <a:r>
              <a:rPr lang="de-DE" dirty="0" smtClean="0"/>
              <a:t>um Verunglückten schaffen</a:t>
            </a:r>
          </a:p>
          <a:p>
            <a:r>
              <a:rPr lang="de-DE" dirty="0" smtClean="0"/>
              <a:t>Gerätefunktion/auf Defekte prüfen </a:t>
            </a:r>
          </a:p>
          <a:p>
            <a:r>
              <a:rPr lang="de-DE" dirty="0" smtClean="0"/>
              <a:t>Drucküberprüfung des </a:t>
            </a:r>
            <a:r>
              <a:rPr lang="de-DE" dirty="0" smtClean="0"/>
              <a:t>Verunglückten</a:t>
            </a:r>
            <a:endParaRPr lang="de-DE" dirty="0" smtClean="0"/>
          </a:p>
          <a:p>
            <a:r>
              <a:rPr lang="de-DE" dirty="0" smtClean="0"/>
              <a:t>Bei Bedarf umstecken der Schlauchverbindung auf RIT Bag</a:t>
            </a:r>
          </a:p>
          <a:p>
            <a:r>
              <a:rPr lang="de-DE" dirty="0" smtClean="0"/>
              <a:t>Atemschutzgerät des Verunglückten entfernen (Gurte zerschneiden</a:t>
            </a:r>
            <a:r>
              <a:rPr lang="de-DE" dirty="0" smtClean="0"/>
              <a:t>)</a:t>
            </a:r>
          </a:p>
          <a:p>
            <a:r>
              <a:rPr lang="de-DE" dirty="0" smtClean="0"/>
              <a:t>Bodycheck</a:t>
            </a:r>
            <a:endParaRPr lang="de-DE" dirty="0" smtClean="0"/>
          </a:p>
          <a:p>
            <a:r>
              <a:rPr lang="de-DE" dirty="0" smtClean="0"/>
              <a:t>Verunglückten zum Abtransport vorbereiten (Rettungswindel, usw.)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2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4313" y="548680"/>
            <a:ext cx="8606159" cy="1325563"/>
          </a:xfrm>
        </p:spPr>
        <p:txBody>
          <a:bodyPr/>
          <a:lstStyle/>
          <a:p>
            <a:r>
              <a:rPr lang="de-DE" dirty="0" smtClean="0"/>
              <a:t>Rettung vorbereiten Sicherungstrupp 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14313" y="2009180"/>
            <a:ext cx="8606159" cy="483716"/>
          </a:xfrm>
        </p:spPr>
        <p:txBody>
          <a:bodyPr/>
          <a:lstStyle/>
          <a:p>
            <a:r>
              <a:rPr lang="de-DE" dirty="0" smtClean="0"/>
              <a:t>Sofortrettung (Crashrettung)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28541"/>
            <a:ext cx="586036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4313" y="548680"/>
            <a:ext cx="8606159" cy="1325563"/>
          </a:xfrm>
        </p:spPr>
        <p:txBody>
          <a:bodyPr/>
          <a:lstStyle/>
          <a:p>
            <a:r>
              <a:rPr lang="de-DE" dirty="0" smtClean="0"/>
              <a:t>Rettung vorbereiten Sicherungstrupp 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14313" y="2009180"/>
            <a:ext cx="8606159" cy="483716"/>
          </a:xfrm>
        </p:spPr>
        <p:txBody>
          <a:bodyPr/>
          <a:lstStyle/>
          <a:p>
            <a:r>
              <a:rPr lang="de-DE" dirty="0" smtClean="0"/>
              <a:t>Sofortrettung (Crashrettung)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91" y="2852936"/>
            <a:ext cx="493949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4313" y="548680"/>
            <a:ext cx="8606159" cy="1325563"/>
          </a:xfrm>
        </p:spPr>
        <p:txBody>
          <a:bodyPr/>
          <a:lstStyle/>
          <a:p>
            <a:r>
              <a:rPr lang="de-DE" dirty="0" smtClean="0"/>
              <a:t>Rettung vorbereiten Sicherungstrupp 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14313" y="2009180"/>
            <a:ext cx="8606159" cy="483716"/>
          </a:xfrm>
        </p:spPr>
        <p:txBody>
          <a:bodyPr/>
          <a:lstStyle/>
          <a:p>
            <a:r>
              <a:rPr lang="de-DE" dirty="0" smtClean="0"/>
              <a:t>Rettungswindel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3239810" cy="130545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228" y="3068960"/>
            <a:ext cx="4230810" cy="34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4313" y="548680"/>
            <a:ext cx="8606159" cy="1325563"/>
          </a:xfrm>
        </p:spPr>
        <p:txBody>
          <a:bodyPr/>
          <a:lstStyle/>
          <a:p>
            <a:r>
              <a:rPr lang="de-DE" dirty="0" smtClean="0"/>
              <a:t>Rettung vorbereiten Sicherungstrupp 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14313" y="2009180"/>
            <a:ext cx="8606159" cy="483716"/>
          </a:xfrm>
        </p:spPr>
        <p:txBody>
          <a:bodyPr/>
          <a:lstStyle/>
          <a:p>
            <a:r>
              <a:rPr lang="de-DE" dirty="0" smtClean="0"/>
              <a:t>Schleifkorbtrage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87" y="2708920"/>
            <a:ext cx="283281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56DE-9D73-408B-AA57-A556AD15DBA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528" y="376876"/>
            <a:ext cx="10515600" cy="1325563"/>
          </a:xfrm>
        </p:spPr>
        <p:txBody>
          <a:bodyPr/>
          <a:lstStyle/>
          <a:p>
            <a:r>
              <a:rPr lang="de-DE" dirty="0" smtClean="0"/>
              <a:t>Belastungen/Gefahren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körperlich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 smtClean="0"/>
              <a:t>Hitze mehrere 100°C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 smtClean="0"/>
              <a:t>Wasserdampf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 smtClean="0"/>
              <a:t>Schwere Ausrüstung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 smtClean="0"/>
              <a:t>Schweres Arbeiten (Schlauch/Rettung von Personen)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 smtClean="0"/>
              <a:t>Länge der Einsätze und mehrfach Einsätze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 smtClean="0"/>
              <a:t>Unfälle mit Strom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 smtClean="0"/>
              <a:t>Beaufschlagung mit giftigen Stoffen</a:t>
            </a:r>
          </a:p>
          <a:p>
            <a:pPr marL="571500" indent="-571500">
              <a:buFont typeface="+mj-lt"/>
              <a:buAutoNum type="romanUcPeriod"/>
            </a:pPr>
            <a:endParaRPr lang="de-DE" dirty="0" smtClean="0"/>
          </a:p>
          <a:p>
            <a:r>
              <a:rPr lang="de-DE" dirty="0" smtClean="0"/>
              <a:t>psychisch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/>
              <a:t>Rauch bis zu Null Sicht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 smtClean="0"/>
              <a:t>Enge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 smtClean="0"/>
              <a:t>Verunfallte Personen/Kinder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 smtClean="0"/>
              <a:t>Geräusche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18" y="4330322"/>
            <a:ext cx="37804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60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4313" y="548680"/>
            <a:ext cx="8721725" cy="1325563"/>
          </a:xfrm>
        </p:spPr>
        <p:txBody>
          <a:bodyPr/>
          <a:lstStyle/>
          <a:p>
            <a:r>
              <a:rPr lang="de-DE" dirty="0" smtClean="0"/>
              <a:t>Transport Sicherungstrupp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14313" y="2009180"/>
            <a:ext cx="8721725" cy="4351338"/>
          </a:xfrm>
        </p:spPr>
        <p:txBody>
          <a:bodyPr/>
          <a:lstStyle/>
          <a:p>
            <a:r>
              <a:rPr lang="de-DE" dirty="0" smtClean="0"/>
              <a:t>Information an GF über geplanten Rettungsweg und Rettungsart</a:t>
            </a:r>
          </a:p>
          <a:p>
            <a:r>
              <a:rPr lang="de-DE" dirty="0"/>
              <a:t>Verunglückten auf kürzesten Weg ins Freie </a:t>
            </a:r>
            <a:r>
              <a:rPr lang="de-DE" dirty="0" smtClean="0"/>
              <a:t>schaffen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47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4313" y="476672"/>
            <a:ext cx="8606159" cy="1325563"/>
          </a:xfrm>
        </p:spPr>
        <p:txBody>
          <a:bodyPr/>
          <a:lstStyle/>
          <a:p>
            <a:r>
              <a:rPr lang="de-DE" dirty="0" smtClean="0"/>
              <a:t>Führung von </a:t>
            </a:r>
            <a:r>
              <a:rPr lang="de-DE" dirty="0" err="1" smtClean="0"/>
              <a:t>Aussen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14313" y="1937172"/>
            <a:ext cx="8606159" cy="4351338"/>
          </a:xfrm>
        </p:spPr>
        <p:txBody>
          <a:bodyPr/>
          <a:lstStyle/>
          <a:p>
            <a:pPr>
              <a:lnSpc>
                <a:spcPts val="3360"/>
              </a:lnSpc>
              <a:spcBef>
                <a:spcPts val="0"/>
              </a:spcBef>
            </a:pPr>
            <a:r>
              <a:rPr lang="de-DE" dirty="0"/>
              <a:t>Gruppenführer leitet die Rettungsmaßnahmen im Inneren</a:t>
            </a:r>
          </a:p>
          <a:p>
            <a:pPr>
              <a:lnSpc>
                <a:spcPts val="3360"/>
              </a:lnSpc>
              <a:spcBef>
                <a:spcPts val="0"/>
              </a:spcBef>
            </a:pPr>
            <a:r>
              <a:rPr lang="de-DE" dirty="0"/>
              <a:t>Einsatzleiter/Zugführer unterstützt </a:t>
            </a:r>
            <a:r>
              <a:rPr lang="de-DE" dirty="0" smtClean="0"/>
              <a:t>GF</a:t>
            </a:r>
          </a:p>
          <a:p>
            <a:pPr>
              <a:lnSpc>
                <a:spcPts val="3360"/>
              </a:lnSpc>
              <a:spcBef>
                <a:spcPts val="0"/>
              </a:spcBef>
            </a:pPr>
            <a:r>
              <a:rPr lang="de-DE" dirty="0" smtClean="0"/>
              <a:t>Nach dem Eintritt der Mayday Situation stimmt sich der Gruppenführer mit dem Einsatzleiter über weitere Unterstützungsmaßnahmen der Rettung ab.</a:t>
            </a:r>
          </a:p>
          <a:p>
            <a:pPr>
              <a:lnSpc>
                <a:spcPts val="3360"/>
              </a:lnSpc>
              <a:spcBef>
                <a:spcPts val="0"/>
              </a:spcBef>
            </a:pPr>
            <a:r>
              <a:rPr lang="de-DE" dirty="0" smtClean="0"/>
              <a:t>Ziel ist es, umgehend zwei weitere Atemschutztrupps zur Unterstützung des Sicherungstrupps in den Einsatz zu bringen.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35720"/>
            <a:ext cx="792088" cy="14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14313" y="620688"/>
            <a:ext cx="8606159" cy="1325563"/>
          </a:xfrm>
        </p:spPr>
        <p:txBody>
          <a:bodyPr/>
          <a:lstStyle/>
          <a:p>
            <a:r>
              <a:rPr lang="de-DE" dirty="0" smtClean="0"/>
              <a:t>Unterstützung durch weitere ATS Trupps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14313" y="2081188"/>
            <a:ext cx="8606159" cy="4351338"/>
          </a:xfrm>
        </p:spPr>
        <p:txBody>
          <a:bodyPr/>
          <a:lstStyle/>
          <a:p>
            <a:r>
              <a:rPr lang="de-DE" dirty="0" smtClean="0"/>
              <a:t>Freie ATS Geräteträger bzw. solche die mit keiner, der Rettung unterstützenden Maßnahmen, beauftragt sind, sind zusammen zu ziehen und auszurüsten. </a:t>
            </a:r>
          </a:p>
          <a:p>
            <a:r>
              <a:rPr lang="de-DE" dirty="0" smtClean="0"/>
              <a:t>Im Einsatz befindliche ATS </a:t>
            </a:r>
            <a:r>
              <a:rPr lang="de-DE" dirty="0" err="1" smtClean="0"/>
              <a:t>Geräteräger</a:t>
            </a:r>
            <a:r>
              <a:rPr lang="de-DE" dirty="0" smtClean="0"/>
              <a:t> sind, je nach Luftvorrat, zur Unterstützung oder zum Flaschentausch abzuordnen.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536814"/>
            <a:ext cx="1029116" cy="89571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15" y="5536814"/>
            <a:ext cx="1029116" cy="8957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462" y="5536814"/>
            <a:ext cx="1029116" cy="8957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09" y="5536814"/>
            <a:ext cx="1029116" cy="89571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56" y="5536814"/>
            <a:ext cx="1029116" cy="89571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03" y="5536814"/>
            <a:ext cx="1029116" cy="8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14313" y="620688"/>
            <a:ext cx="8606159" cy="1325563"/>
          </a:xfrm>
        </p:spPr>
        <p:txBody>
          <a:bodyPr/>
          <a:lstStyle/>
          <a:p>
            <a:r>
              <a:rPr lang="de-DE" dirty="0" smtClean="0"/>
              <a:t>Unterstützung durch weitere ATS Trupps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14313" y="2081188"/>
            <a:ext cx="8606159" cy="4351338"/>
          </a:xfrm>
        </p:spPr>
        <p:txBody>
          <a:bodyPr/>
          <a:lstStyle/>
          <a:p>
            <a:r>
              <a:rPr lang="de-DE" dirty="0" smtClean="0"/>
              <a:t>Der zweite Sicherungstrupp geht ebenfalls mit einer eigenen Leitung (C/D) vor. </a:t>
            </a:r>
          </a:p>
          <a:p>
            <a:r>
              <a:rPr lang="de-DE" dirty="0" smtClean="0"/>
              <a:t>Alle weiteren unterstützenden Trupps bekommen vom GF die Anweisung ob eine weiter Leitung benötigt wird.</a:t>
            </a:r>
          </a:p>
          <a:p>
            <a:pPr marL="0" indent="0">
              <a:buNone/>
            </a:pPr>
            <a:endParaRPr lang="de-DE" sz="24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437112"/>
            <a:ext cx="1728192" cy="150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4313" y="692696"/>
            <a:ext cx="8534151" cy="1325563"/>
          </a:xfrm>
        </p:spPr>
        <p:txBody>
          <a:bodyPr/>
          <a:lstStyle/>
          <a:p>
            <a:r>
              <a:rPr lang="de-DE" dirty="0" smtClean="0"/>
              <a:t>Weitere Maßnahmen FK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14313" y="2153196"/>
            <a:ext cx="8534151" cy="4351338"/>
          </a:xfrm>
        </p:spPr>
        <p:txBody>
          <a:bodyPr/>
          <a:lstStyle/>
          <a:p>
            <a:r>
              <a:rPr lang="de-DE" dirty="0" smtClean="0"/>
              <a:t>Es ist umgehend eine weitere Feuerwehr, wenn nicht schon erfolgt, zur Unterstützung zu alarmieren.</a:t>
            </a:r>
          </a:p>
          <a:p>
            <a:r>
              <a:rPr lang="de-DE" dirty="0" smtClean="0"/>
              <a:t>Reserven sind zu bilden.</a:t>
            </a:r>
          </a:p>
          <a:p>
            <a:r>
              <a:rPr lang="de-DE" dirty="0" smtClean="0"/>
              <a:t>Meldung des Atemschutznotfall an Leitstelle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17353"/>
            <a:ext cx="755016" cy="1380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157192"/>
            <a:ext cx="5212282" cy="75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4313" y="692696"/>
            <a:ext cx="8534151" cy="1325563"/>
          </a:xfrm>
        </p:spPr>
        <p:txBody>
          <a:bodyPr/>
          <a:lstStyle/>
          <a:p>
            <a:r>
              <a:rPr lang="de-DE" dirty="0" smtClean="0"/>
              <a:t>Weitere Maßnahmen FK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14313" y="2153196"/>
            <a:ext cx="8534151" cy="4351338"/>
          </a:xfrm>
        </p:spPr>
        <p:txBody>
          <a:bodyPr/>
          <a:lstStyle/>
          <a:p>
            <a:r>
              <a:rPr lang="de-DE" dirty="0" smtClean="0"/>
              <a:t>Anforderung Notarzt und Rettungsdienst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17353"/>
            <a:ext cx="755016" cy="1380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98" y="2715857"/>
            <a:ext cx="5649285" cy="377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4313" y="692696"/>
            <a:ext cx="8534151" cy="1325563"/>
          </a:xfrm>
        </p:spPr>
        <p:txBody>
          <a:bodyPr/>
          <a:lstStyle/>
          <a:p>
            <a:r>
              <a:rPr lang="de-DE" dirty="0" smtClean="0"/>
              <a:t>Weitere Maßnahmen FK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14313" y="2153196"/>
            <a:ext cx="8534151" cy="4351338"/>
          </a:xfrm>
        </p:spPr>
        <p:txBody>
          <a:bodyPr/>
          <a:lstStyle/>
          <a:p>
            <a:r>
              <a:rPr lang="de-DE" dirty="0" err="1" smtClean="0"/>
              <a:t>Anleiterbereitschaft</a:t>
            </a:r>
            <a:r>
              <a:rPr lang="de-DE" dirty="0" smtClean="0"/>
              <a:t> anordnen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Übernahme und Abtransport koordinieren</a:t>
            </a:r>
          </a:p>
          <a:p>
            <a:r>
              <a:rPr lang="de-DE" dirty="0" smtClean="0"/>
              <a:t>PSA des verunglückten Trupps ist zur Unfall Analyse sicher zu stellen.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17353"/>
            <a:ext cx="755016" cy="1380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80928"/>
            <a:ext cx="2724934" cy="202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4313" y="548680"/>
            <a:ext cx="8721725" cy="1325563"/>
          </a:xfrm>
        </p:spPr>
        <p:txBody>
          <a:bodyPr/>
          <a:lstStyle/>
          <a:p>
            <a:r>
              <a:rPr lang="de-DE" dirty="0" smtClean="0"/>
              <a:t>Führung der Rettung </a:t>
            </a:r>
            <a:r>
              <a:rPr lang="de-DE" smtClean="0"/>
              <a:t>im Inneren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14313" y="2009180"/>
            <a:ext cx="8721725" cy="4351338"/>
          </a:xfrm>
        </p:spPr>
        <p:txBody>
          <a:bodyPr/>
          <a:lstStyle/>
          <a:p>
            <a:r>
              <a:rPr lang="de-DE" dirty="0" smtClean="0"/>
              <a:t>Der Truppführer des Sicherungstrupps leitet die Rettung im Inneren</a:t>
            </a:r>
          </a:p>
          <a:p>
            <a:r>
              <a:rPr lang="de-DE" dirty="0" smtClean="0"/>
              <a:t>Unterstützende Trupps ordnen sich ihm unter</a:t>
            </a:r>
          </a:p>
          <a:p>
            <a:r>
              <a:rPr lang="de-DE" dirty="0" smtClean="0"/>
              <a:t>Bei einem Wechsel der der Trupps, auf Grund Luftmangel usw., bestimmt der </a:t>
            </a:r>
            <a:r>
              <a:rPr lang="de-DE" dirty="0" err="1" smtClean="0"/>
              <a:t>Sicherungstruppführer</a:t>
            </a:r>
            <a:r>
              <a:rPr lang="de-DE" dirty="0" smtClean="0"/>
              <a:t> einen neuen Truppführer.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831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4313" y="548680"/>
            <a:ext cx="8721725" cy="1325563"/>
          </a:xfrm>
        </p:spPr>
        <p:txBody>
          <a:bodyPr/>
          <a:lstStyle/>
          <a:p>
            <a:r>
              <a:rPr lang="de-DE" dirty="0" smtClean="0"/>
              <a:t>Stichwortanhang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14313" y="2009180"/>
            <a:ext cx="8721725" cy="4351338"/>
          </a:xfrm>
        </p:spPr>
        <p:txBody>
          <a:bodyPr/>
          <a:lstStyle/>
          <a:p>
            <a:r>
              <a:rPr lang="de-DE" sz="1200" dirty="0" smtClean="0"/>
              <a:t>Bei Rettungswindel Doppelkarabiner mit Bandschlinge verwenden</a:t>
            </a:r>
          </a:p>
          <a:p>
            <a:r>
              <a:rPr lang="de-DE" sz="1200" b="1" dirty="0" smtClean="0"/>
              <a:t>Keine</a:t>
            </a:r>
            <a:r>
              <a:rPr lang="de-DE" sz="1200" dirty="0" smtClean="0"/>
              <a:t> Bandschlingen fest an Bergetuch</a:t>
            </a:r>
          </a:p>
          <a:p>
            <a:r>
              <a:rPr lang="de-DE" sz="1200" dirty="0" smtClean="0"/>
              <a:t>Bei </a:t>
            </a:r>
            <a:r>
              <a:rPr lang="de-DE" sz="1200" dirty="0" smtClean="0"/>
              <a:t>Transport, Personen nie tragen</a:t>
            </a:r>
          </a:p>
          <a:p>
            <a:r>
              <a:rPr lang="de-DE" sz="1200" dirty="0" smtClean="0"/>
              <a:t>Auf Treppe auf Kommando ziehen</a:t>
            </a:r>
          </a:p>
          <a:p>
            <a:endParaRPr lang="de-DE" sz="1200" dirty="0"/>
          </a:p>
          <a:p>
            <a:r>
              <a:rPr lang="de-DE" sz="1200" dirty="0" smtClean="0"/>
              <a:t>Transportmöglichkeiten</a:t>
            </a:r>
          </a:p>
          <a:p>
            <a:pPr marL="109537" indent="0">
              <a:buNone/>
            </a:pPr>
            <a:r>
              <a:rPr lang="de-DE" sz="1200" dirty="0"/>
              <a:t>	</a:t>
            </a:r>
            <a:r>
              <a:rPr lang="de-DE" sz="1200" dirty="0" smtClean="0"/>
              <a:t>Rettungswindel</a:t>
            </a:r>
          </a:p>
          <a:p>
            <a:pPr marL="109537" indent="0">
              <a:buNone/>
            </a:pPr>
            <a:r>
              <a:rPr lang="de-DE" sz="1200" dirty="0"/>
              <a:t>	</a:t>
            </a:r>
            <a:r>
              <a:rPr lang="de-DE" sz="1200" dirty="0" err="1" smtClean="0"/>
              <a:t>Halligan</a:t>
            </a:r>
            <a:r>
              <a:rPr lang="de-DE" sz="1200" dirty="0" smtClean="0"/>
              <a:t> Tool durch Schulterriemen des ATS </a:t>
            </a:r>
            <a:r>
              <a:rPr lang="de-DE" sz="1200" dirty="0" smtClean="0"/>
              <a:t>Gerätes</a:t>
            </a:r>
          </a:p>
          <a:p>
            <a:pPr marL="109537" indent="0">
              <a:buNone/>
            </a:pPr>
            <a:r>
              <a:rPr lang="de-DE" sz="1200" dirty="0"/>
              <a:t>	</a:t>
            </a:r>
            <a:r>
              <a:rPr lang="de-DE" sz="1200" dirty="0" smtClean="0"/>
              <a:t>Bandschling durch Schulterriemen des ATS Gerätes</a:t>
            </a:r>
            <a:endParaRPr lang="de-DE" sz="1200" dirty="0" smtClean="0"/>
          </a:p>
          <a:p>
            <a:pPr marL="109537" indent="0">
              <a:buNone/>
            </a:pPr>
            <a:endParaRPr lang="de-DE" sz="1200" dirty="0" smtClean="0"/>
          </a:p>
          <a:p>
            <a:endParaRPr lang="de-DE" sz="1200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634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4313" y="548680"/>
            <a:ext cx="8721725" cy="1325563"/>
          </a:xfrm>
        </p:spPr>
        <p:txBody>
          <a:bodyPr/>
          <a:lstStyle/>
          <a:p>
            <a:r>
              <a:rPr lang="de-DE" dirty="0" smtClean="0"/>
              <a:t>Übungsmöglichkeiten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14313" y="2009180"/>
            <a:ext cx="8721725" cy="4351338"/>
          </a:xfrm>
        </p:spPr>
        <p:txBody>
          <a:bodyPr/>
          <a:lstStyle/>
          <a:p>
            <a:r>
              <a:rPr lang="de-DE" sz="1200" dirty="0" smtClean="0"/>
              <a:t>Abwechselnde Übungen, erst mit Sicht und dann ohne Sicht</a:t>
            </a:r>
          </a:p>
          <a:p>
            <a:endParaRPr lang="de-DE" sz="1200" dirty="0" smtClean="0"/>
          </a:p>
          <a:p>
            <a:r>
              <a:rPr lang="de-DE" sz="1200" dirty="0" smtClean="0"/>
              <a:t>Stationsausbildung:</a:t>
            </a:r>
            <a:endParaRPr lang="de-DE" sz="1200" dirty="0" smtClean="0"/>
          </a:p>
          <a:p>
            <a:r>
              <a:rPr lang="de-DE" sz="1200" dirty="0" smtClean="0"/>
              <a:t>Ausrüsten </a:t>
            </a:r>
            <a:r>
              <a:rPr lang="de-DE" sz="1200" dirty="0" smtClean="0"/>
              <a:t>auf Zeit</a:t>
            </a:r>
          </a:p>
          <a:p>
            <a:r>
              <a:rPr lang="de-DE" sz="1200" dirty="0" smtClean="0"/>
              <a:t>Suchen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200" dirty="0"/>
              <a:t>	</a:t>
            </a:r>
            <a:r>
              <a:rPr lang="de-DE" sz="1200" dirty="0" smtClean="0"/>
              <a:t>Wandtechnik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200" dirty="0"/>
              <a:t>	</a:t>
            </a:r>
            <a:r>
              <a:rPr lang="de-DE" sz="1200" dirty="0" smtClean="0"/>
              <a:t>Baumtechnik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200" dirty="0"/>
              <a:t>	</a:t>
            </a:r>
            <a:r>
              <a:rPr lang="de-DE" sz="1200" dirty="0" smtClean="0"/>
              <a:t>Tauchtechnik</a:t>
            </a:r>
          </a:p>
          <a:p>
            <a:r>
              <a:rPr lang="de-DE" sz="1200" dirty="0" smtClean="0"/>
              <a:t>Transportmöglichkeiten</a:t>
            </a:r>
          </a:p>
          <a:p>
            <a:r>
              <a:rPr lang="de-DE" sz="1200" dirty="0" smtClean="0"/>
              <a:t>Wärmebildkamera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200" dirty="0" smtClean="0"/>
              <a:t>Würfelblick</a:t>
            </a:r>
          </a:p>
          <a:p>
            <a:r>
              <a:rPr lang="de-DE" sz="1200" dirty="0" smtClean="0"/>
              <a:t>Lego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200" dirty="0" smtClean="0"/>
              <a:t>Funk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200" dirty="0" smtClean="0"/>
              <a:t>Bauen mit Wärmebildkamera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200" dirty="0" smtClean="0"/>
              <a:t>Bauen blind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200" dirty="0" smtClean="0"/>
              <a:t>Brustgurt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200" dirty="0" smtClean="0"/>
              <a:t>U-Boot Spiel</a:t>
            </a:r>
          </a:p>
          <a:p>
            <a:pPr>
              <a:buFont typeface="Symbol" panose="05050102010706020507" pitchFamily="18" charset="2"/>
              <a:buChar char="-"/>
            </a:pPr>
            <a:endParaRPr lang="de-DE" sz="1200" dirty="0" smtClean="0"/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de-DE" sz="1200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259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4313" y="368300"/>
            <a:ext cx="8606159" cy="1386852"/>
          </a:xfrm>
        </p:spPr>
        <p:txBody>
          <a:bodyPr/>
          <a:lstStyle/>
          <a:p>
            <a:r>
              <a:rPr lang="de-DE" dirty="0" smtClean="0"/>
              <a:t>Definition Atemschutznotfall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313" y="1828800"/>
            <a:ext cx="8606159" cy="4552528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Wie </a:t>
            </a:r>
            <a:r>
              <a:rPr lang="de-DE" dirty="0"/>
              <a:t>wird ein Atemschutznotfall definiert? </a:t>
            </a:r>
          </a:p>
          <a:p>
            <a:r>
              <a:rPr lang="de-DE" dirty="0"/>
              <a:t>Allgemein betrachtet liegt ein Atemschutznotfall vor, wenn der Atemschutzgeräteträger in seinem Handeln teilweise oder ganz eingeschränkt ist und somit das eigenständige und sichere Verlassen des Gefahrenbereiches nicht mehr möglich ist. </a:t>
            </a:r>
          </a:p>
          <a:p>
            <a:r>
              <a:rPr lang="de-DE" dirty="0"/>
              <a:t>Gründe hierfür können sein: 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 smtClean="0"/>
              <a:t>Fehlfunktion </a:t>
            </a:r>
            <a:r>
              <a:rPr lang="de-DE" dirty="0"/>
              <a:t>am Atemschutzgerät 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 smtClean="0"/>
              <a:t>Körperliche </a:t>
            </a:r>
            <a:r>
              <a:rPr lang="de-DE" dirty="0"/>
              <a:t>Probleme wie Atemnot, Bewusstlosigkeit, Kreislaufprobleme 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 smtClean="0"/>
              <a:t>Verletzungen </a:t>
            </a:r>
            <a:r>
              <a:rPr lang="de-DE" dirty="0"/>
              <a:t>durch herabfallende Teile/ Gegenstände oder einstürzende Elemente 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 smtClean="0"/>
              <a:t>Abgeschnittene </a:t>
            </a:r>
            <a:r>
              <a:rPr lang="de-DE" dirty="0"/>
              <a:t>Rückzugswege, dadurch Luftknappheit </a:t>
            </a:r>
          </a:p>
          <a:p>
            <a:pPr marL="571500" indent="-571500">
              <a:buFont typeface="+mj-lt"/>
              <a:buAutoNum type="romanUcPeriod"/>
            </a:pPr>
            <a:r>
              <a:rPr lang="de-DE" dirty="0" smtClean="0"/>
              <a:t>abgebrochener </a:t>
            </a:r>
            <a:r>
              <a:rPr lang="de-DE" dirty="0"/>
              <a:t>Funkkontakt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1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35787" y="635635"/>
            <a:ext cx="9674462" cy="1125206"/>
          </a:xfrm>
        </p:spPr>
        <p:txBody>
          <a:bodyPr/>
          <a:lstStyle/>
          <a:p>
            <a:r>
              <a:rPr lang="de-DE" dirty="0" smtClean="0"/>
              <a:t>Körperliche und psychische Folgen	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4" y="1685548"/>
            <a:ext cx="4489166" cy="375967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4313" y="476672"/>
            <a:ext cx="10515600" cy="1325563"/>
          </a:xfrm>
        </p:spPr>
        <p:txBody>
          <a:bodyPr/>
          <a:lstStyle/>
          <a:p>
            <a:r>
              <a:rPr lang="de-DE" dirty="0" smtClean="0"/>
              <a:t>Körperliche und psychische Folgen	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2059726"/>
            <a:ext cx="4663122" cy="274589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76" y="3175183"/>
            <a:ext cx="2858142" cy="32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43640" y="587796"/>
            <a:ext cx="8900360" cy="1325563"/>
          </a:xfrm>
        </p:spPr>
        <p:txBody>
          <a:bodyPr/>
          <a:lstStyle/>
          <a:p>
            <a:r>
              <a:rPr lang="de-DE" dirty="0" smtClean="0"/>
              <a:t>Körperliche Folgen	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43640" y="2132856"/>
            <a:ext cx="8900360" cy="4351338"/>
          </a:xfrm>
        </p:spPr>
        <p:txBody>
          <a:bodyPr>
            <a:normAutofit/>
          </a:bodyPr>
          <a:lstStyle/>
          <a:p>
            <a:r>
              <a:rPr lang="de-DE" dirty="0" smtClean="0"/>
              <a:t>Rauchgasvergiftung</a:t>
            </a:r>
          </a:p>
          <a:p>
            <a:r>
              <a:rPr lang="de-DE" dirty="0" smtClean="0"/>
              <a:t>Kreislaufprobleme wegen Überanstrengung / Hitzestau</a:t>
            </a:r>
          </a:p>
          <a:p>
            <a:r>
              <a:rPr lang="de-DE" dirty="0" smtClean="0"/>
              <a:t>Verbrühungen/Verbrennungen</a:t>
            </a:r>
          </a:p>
          <a:p>
            <a:r>
              <a:rPr lang="de-DE" dirty="0" smtClean="0"/>
              <a:t>Knochenbrüche</a:t>
            </a:r>
          </a:p>
          <a:p>
            <a:r>
              <a:rPr lang="de-DE" dirty="0" smtClean="0"/>
              <a:t>Platz- und Schnittwunden</a:t>
            </a:r>
          </a:p>
          <a:p>
            <a:r>
              <a:rPr lang="de-DE" dirty="0" smtClean="0"/>
              <a:t>Giftstoffe auf der Haut</a:t>
            </a:r>
          </a:p>
          <a:p>
            <a:r>
              <a:rPr lang="de-DE" dirty="0" smtClean="0"/>
              <a:t>Schock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1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43640" y="587796"/>
            <a:ext cx="8900360" cy="1325563"/>
          </a:xfrm>
        </p:spPr>
        <p:txBody>
          <a:bodyPr/>
          <a:lstStyle/>
          <a:p>
            <a:r>
              <a:rPr lang="de-DE" dirty="0" smtClean="0"/>
              <a:t>psychische Folgen	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43640" y="2348880"/>
            <a:ext cx="8900360" cy="4351338"/>
          </a:xfrm>
        </p:spPr>
        <p:txBody>
          <a:bodyPr>
            <a:normAutofit/>
          </a:bodyPr>
          <a:lstStyle/>
          <a:p>
            <a:r>
              <a:rPr lang="de-DE" dirty="0" smtClean="0"/>
              <a:t>Angstzustände</a:t>
            </a:r>
          </a:p>
          <a:p>
            <a:r>
              <a:rPr lang="de-DE" dirty="0" smtClean="0"/>
              <a:t>Panik</a:t>
            </a:r>
          </a:p>
          <a:p>
            <a:r>
              <a:rPr lang="de-DE" dirty="0" smtClean="0"/>
              <a:t>Dies ist nicht zu unterschätzen, da Menschen in dieser Verfassung zu nicht rationaler Handlung neigen. </a:t>
            </a:r>
          </a:p>
          <a:p>
            <a:r>
              <a:rPr lang="de-DE" dirty="0" smtClean="0"/>
              <a:t>Dies kann auch den unverletzten </a:t>
            </a:r>
            <a:r>
              <a:rPr lang="de-DE" dirty="0" err="1" smtClean="0"/>
              <a:t>Truppkamerad</a:t>
            </a:r>
            <a:r>
              <a:rPr lang="de-DE" dirty="0" smtClean="0"/>
              <a:t> betreffen.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14" y="1700808"/>
            <a:ext cx="2257811" cy="15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214313" y="69269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de-DE" dirty="0" smtClean="0"/>
              <a:t>Sicherungstrupp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56197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9"/>
          <p:cNvSpPr txBox="1">
            <a:spLocks noChangeArrowheads="1"/>
          </p:cNvSpPr>
          <p:nvPr/>
        </p:nvSpPr>
        <p:spPr bwMode="auto">
          <a:xfrm>
            <a:off x="214313" y="0"/>
            <a:ext cx="2643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28E6A"/>
              </a:buClr>
              <a:buFont typeface="Georgia" pitchFamily="18" charset="0"/>
              <a:buChar char="▫"/>
              <a:defRPr sz="2000">
                <a:solidFill>
                  <a:srgbClr val="A28E6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Feuerwehr</a:t>
            </a:r>
            <a:r>
              <a:rPr lang="de-DE" altLang="de-DE" sz="1600">
                <a:latin typeface="Arial" charset="0"/>
              </a:rPr>
              <a:t>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Reute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4AD3A-145C-44D2-A10D-18C4232EE94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14313" y="42069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de-DE" dirty="0" smtClean="0"/>
              <a:t>Ausrüstung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23528" y="179864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Persönliche Schutzausrüstung</a:t>
            </a:r>
          </a:p>
          <a:p>
            <a:r>
              <a:rPr lang="de-DE" dirty="0" smtClean="0"/>
              <a:t>Funk</a:t>
            </a:r>
          </a:p>
          <a:p>
            <a:r>
              <a:rPr lang="de-DE" dirty="0" smtClean="0"/>
              <a:t>Lampe</a:t>
            </a:r>
          </a:p>
          <a:p>
            <a:r>
              <a:rPr lang="de-DE" dirty="0" smtClean="0"/>
              <a:t>Atemschutzgerät</a:t>
            </a:r>
          </a:p>
          <a:p>
            <a:r>
              <a:rPr lang="de-DE" dirty="0" smtClean="0"/>
              <a:t>Bergetuch</a:t>
            </a:r>
          </a:p>
          <a:p>
            <a:r>
              <a:rPr lang="de-DE" dirty="0" smtClean="0"/>
              <a:t>Maske</a:t>
            </a:r>
          </a:p>
          <a:p>
            <a:r>
              <a:rPr lang="de-DE" dirty="0" err="1" smtClean="0"/>
              <a:t>Halligan</a:t>
            </a:r>
            <a:r>
              <a:rPr lang="de-DE" dirty="0" smtClean="0"/>
              <a:t> Tool</a:t>
            </a:r>
          </a:p>
          <a:p>
            <a:r>
              <a:rPr lang="de-DE" dirty="0" smtClean="0"/>
              <a:t>Feuerwehraxt</a:t>
            </a:r>
          </a:p>
          <a:p>
            <a:r>
              <a:rPr lang="de-DE" dirty="0" smtClean="0"/>
              <a:t>Fangleine</a:t>
            </a:r>
          </a:p>
          <a:p>
            <a:r>
              <a:rPr lang="de-DE" dirty="0" smtClean="0"/>
              <a:t>Schlauchkorb</a:t>
            </a:r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40005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hea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866</Words>
  <Application>Microsoft Office PowerPoint</Application>
  <PresentationFormat>Bildschirmpräsentation (4:3)</PresentationFormat>
  <Paragraphs>223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Arial</vt:lpstr>
      <vt:lpstr>Calibri</vt:lpstr>
      <vt:lpstr>Georgia</vt:lpstr>
      <vt:lpstr>Symbol</vt:lpstr>
      <vt:lpstr>Trebuchet MS</vt:lpstr>
      <vt:lpstr>Wingdings 2</vt:lpstr>
      <vt:lpstr>Rhea</vt:lpstr>
      <vt:lpstr>Feuerwehr Reute</vt:lpstr>
      <vt:lpstr>Belastungen/Gefahren</vt:lpstr>
      <vt:lpstr>Definition Atemschutznotfall</vt:lpstr>
      <vt:lpstr>Körperliche und psychische Folgen </vt:lpstr>
      <vt:lpstr>Körperliche und psychische Folgen </vt:lpstr>
      <vt:lpstr>Körperliche Folgen </vt:lpstr>
      <vt:lpstr>psychische Folgen </vt:lpstr>
      <vt:lpstr>PowerPoint-Präsentation</vt:lpstr>
      <vt:lpstr>PowerPoint-Präsentation</vt:lpstr>
      <vt:lpstr>Ausstattung</vt:lpstr>
      <vt:lpstr>Aufstellung Sicherungstrupp</vt:lpstr>
      <vt:lpstr>Mayday Mayday Mayday</vt:lpstr>
      <vt:lpstr>Suchen Sicherungstrupp</vt:lpstr>
      <vt:lpstr>Auffinden Sicherungstrupp</vt:lpstr>
      <vt:lpstr>Rettung vorbereiten Sicherungstrupp </vt:lpstr>
      <vt:lpstr>Rettung vorbereiten Sicherungstrupp </vt:lpstr>
      <vt:lpstr>Rettung vorbereiten Sicherungstrupp </vt:lpstr>
      <vt:lpstr>Rettung vorbereiten Sicherungstrupp </vt:lpstr>
      <vt:lpstr>Rettung vorbereiten Sicherungstrupp </vt:lpstr>
      <vt:lpstr>Transport Sicherungstrupp</vt:lpstr>
      <vt:lpstr>Führung von Aussen</vt:lpstr>
      <vt:lpstr>Unterstützung durch weitere ATS Trupps</vt:lpstr>
      <vt:lpstr>Unterstützung durch weitere ATS Trupps</vt:lpstr>
      <vt:lpstr>Weitere Maßnahmen FK</vt:lpstr>
      <vt:lpstr>Weitere Maßnahmen FK</vt:lpstr>
      <vt:lpstr>Weitere Maßnahmen FK</vt:lpstr>
      <vt:lpstr>Führung der Rettung im Inneren</vt:lpstr>
      <vt:lpstr>Stichwortanhang</vt:lpstr>
      <vt:lpstr>Übungsmöglichkeiten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Feuerwehr Reute</dc:title>
  <dc:creator>Philipp</dc:creator>
  <cp:lastModifiedBy>Kury, Roland</cp:lastModifiedBy>
  <cp:revision>98</cp:revision>
  <cp:lastPrinted>2019-04-29T14:19:28Z</cp:lastPrinted>
  <dcterms:created xsi:type="dcterms:W3CDTF">2011-07-10T16:52:18Z</dcterms:created>
  <dcterms:modified xsi:type="dcterms:W3CDTF">2020-03-16T13:05:55Z</dcterms:modified>
</cp:coreProperties>
</file>